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B3D6E512-7AA3-4F0F-B16A-32D88AFABEF3}">
  <a:tblStyle styleId="{B3D6E512-7AA3-4F0F-B16A-32D88AFABEF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6e17fe2f1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6e17fe2f1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6e17fe2f14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6e17fe2f14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df4e60565_1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df4e60565_1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6e1fb830fe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6e1fb830fe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6df4e60565_1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6df4e60565_1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6e17fe2f14_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6e17fe2f14_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6e17fe2f14_2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6e17fe2f14_2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6e1fb830fe_3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6e1fb830fe_3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6e17fe2f14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6e17fe2f14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6df4e60565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6df4e60565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6df4e60565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df4e60565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6e17fe2f14_2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6e17fe2f14_2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6e17fe2f14_2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6e17fe2f14_2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g6e1fb830fe_3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6e1fb830fe_3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6e17fe2f14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6e17fe2f1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6e17fe2f1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6e17fe2f1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g6e17fe2f14_2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6e17fe2f14_2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6e1fb830fe_5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6e1fb830fe_5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g6e17fe2f14_2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6e17fe2f14_2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g6e1fb830fe_6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6e1fb830fe_6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g6e1fb830fe_6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6e1fb830fe_6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6e1fb830fe_3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6e1fb830fe_3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Google Shape;280;g6df4e60565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6df4e60565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Google Shape;287;g6e1fb830fe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6e1fb830fe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6e1fb830fe_3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6e1fb830fe_3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6e1fb830fe_3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6e1fb830fe_3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6e1fb830fe_3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e1fb830fe_3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e1fb830fe_3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e1fb830fe_3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6df4e6056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6df4e6056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6e17fe2f14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6e17fe2f14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9.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2.png"/><Relationship Id="rId4" Type="http://schemas.openxmlformats.org/officeDocument/2006/relationships/image" Target="../media/image15.png"/><Relationship Id="rId5" Type="http://schemas.openxmlformats.org/officeDocument/2006/relationships/image" Target="../media/image14.png"/><Relationship Id="rId6"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6.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S3: Hate Speech Detection and Errudite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Robert Halwaß, Adelia Gaifutdinova, Ammon Stretz</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#1: </a:t>
            </a:r>
            <a:r>
              <a:rPr lang="en-GB"/>
              <a:t>Rhetorical Questions</a:t>
            </a:r>
            <a:endParaRPr/>
          </a:p>
        </p:txBody>
      </p:sp>
      <p:sp>
        <p:nvSpPr>
          <p:cNvPr id="120" name="Google Shape;120;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t>Hypothesis</a:t>
            </a:r>
            <a:r>
              <a:rPr lang="en-GB"/>
              <a:t>:</a:t>
            </a:r>
            <a:br>
              <a:rPr lang="en-GB"/>
            </a:br>
            <a:r>
              <a:rPr lang="en-GB" sz="1600"/>
              <a:t>Toxic statements are often hidden within rhetorical questions</a:t>
            </a:r>
            <a:endParaRPr sz="1600"/>
          </a:p>
          <a:p>
            <a:pPr indent="0" lvl="0" marL="0" rtl="0" algn="l">
              <a:spcBef>
                <a:spcPts val="1600"/>
              </a:spcBef>
              <a:spcAft>
                <a:spcPts val="1600"/>
              </a:spcAft>
              <a:buClr>
                <a:schemeClr val="dk1"/>
              </a:buClr>
              <a:buSzPts val="1100"/>
              <a:buFont typeface="Arial"/>
              <a:buNone/>
            </a:pPr>
            <a:r>
              <a:rPr b="1" lang="en-GB"/>
              <a:t>Reason</a:t>
            </a:r>
            <a:r>
              <a:rPr lang="en-GB"/>
              <a:t>:</a:t>
            </a:r>
            <a:br>
              <a:rPr lang="en-GB"/>
            </a:br>
            <a:r>
              <a:rPr lang="en-GB" sz="1600"/>
              <a:t>“It is common practice to wrap toxic statements online within rhetorical or suggestive questions as pointed out by Schmidt and Wiegand (2017).”</a:t>
            </a:r>
            <a:r>
              <a:rPr lang="en-GB"/>
              <a:t> </a:t>
            </a:r>
            <a:br>
              <a:rPr lang="en-GB"/>
            </a:br>
            <a:r>
              <a:rPr lang="en-GB" sz="1200"/>
              <a:t>(</a:t>
            </a:r>
            <a:r>
              <a:rPr lang="en-GB" sz="1200"/>
              <a:t>Challenges for Toxic Comment Classification: An In-Depth Error Analysis”, van Aken et al. 2018)</a:t>
            </a:r>
            <a:endParaRPr/>
          </a:p>
        </p:txBody>
      </p:sp>
      <p:sp>
        <p:nvSpPr>
          <p:cNvPr id="121" name="Google Shape;121;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267225" y="4520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#1: Rhetorical Questions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7" name="Google Shape;127;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128" name="Google Shape;128;p23"/>
          <p:cNvGraphicFramePr/>
          <p:nvPr/>
        </p:nvGraphicFramePr>
        <p:xfrm>
          <a:off x="0" y="1832700"/>
          <a:ext cx="3000000" cy="3000000"/>
        </p:xfrm>
        <a:graphic>
          <a:graphicData uri="http://schemas.openxmlformats.org/drawingml/2006/table">
            <a:tbl>
              <a:tblPr>
                <a:noFill/>
                <a:tableStyleId>{B3D6E512-7AA3-4F0F-B16A-32D88AFABEF3}</a:tableStyleId>
              </a:tblPr>
              <a:tblGrid>
                <a:gridCol w="585000"/>
                <a:gridCol w="649525"/>
                <a:gridCol w="980100"/>
                <a:gridCol w="1101075"/>
                <a:gridCol w="5828300"/>
              </a:tblGrid>
              <a:tr h="381000">
                <a:tc>
                  <a:txBody>
                    <a:bodyPr/>
                    <a:lstStyle/>
                    <a:p>
                      <a:pPr indent="0" lvl="0" marL="0" rtl="0" algn="l">
                        <a:spcBef>
                          <a:spcPts val="0"/>
                        </a:spcBef>
                        <a:spcAft>
                          <a:spcPts val="0"/>
                        </a:spcAft>
                        <a:buNone/>
                      </a:pPr>
                      <a:r>
                        <a:rPr b="1" lang="en-GB" sz="1200"/>
                        <a:t>ID</a:t>
                      </a:r>
                      <a:endParaRPr b="1" sz="1200"/>
                    </a:p>
                  </a:txBody>
                  <a:tcPr marT="91425" marB="91425" marR="91425" marL="91425"/>
                </a:tc>
                <a:tc>
                  <a:txBody>
                    <a:bodyPr/>
                    <a:lstStyle/>
                    <a:p>
                      <a:pPr indent="0" lvl="0" marL="0" rtl="0" algn="l">
                        <a:spcBef>
                          <a:spcPts val="0"/>
                        </a:spcBef>
                        <a:spcAft>
                          <a:spcPts val="0"/>
                        </a:spcAft>
                        <a:buNone/>
                      </a:pPr>
                      <a:r>
                        <a:rPr b="1" lang="en-GB" sz="1200"/>
                        <a:t>Label</a:t>
                      </a:r>
                      <a:endParaRPr b="1" sz="1200"/>
                    </a:p>
                  </a:txBody>
                  <a:tcPr marT="91425" marB="91425" marR="91425" marL="91425"/>
                </a:tc>
                <a:tc>
                  <a:txBody>
                    <a:bodyPr/>
                    <a:lstStyle/>
                    <a:p>
                      <a:pPr indent="0" lvl="0" marL="0" rtl="0" algn="l">
                        <a:spcBef>
                          <a:spcPts val="0"/>
                        </a:spcBef>
                        <a:spcAft>
                          <a:spcPts val="0"/>
                        </a:spcAft>
                        <a:buNone/>
                      </a:pPr>
                      <a:r>
                        <a:rPr b="1" lang="en-GB" sz="1200"/>
                        <a:t>Prediction</a:t>
                      </a:r>
                      <a:endParaRPr b="1" sz="1200"/>
                    </a:p>
                  </a:txBody>
                  <a:tcPr marT="91425" marB="91425" marR="91425" marL="91425"/>
                </a:tc>
                <a:tc>
                  <a:txBody>
                    <a:bodyPr/>
                    <a:lstStyle/>
                    <a:p>
                      <a:pPr indent="0" lvl="0" marL="0" rtl="0" algn="l">
                        <a:spcBef>
                          <a:spcPts val="0"/>
                        </a:spcBef>
                        <a:spcAft>
                          <a:spcPts val="0"/>
                        </a:spcAft>
                        <a:buNone/>
                      </a:pPr>
                      <a:r>
                        <a:rPr b="1" lang="en-GB" sz="1200"/>
                        <a:t>Confidence</a:t>
                      </a:r>
                      <a:endParaRPr b="1" sz="1200"/>
                    </a:p>
                  </a:txBody>
                  <a:tcPr marT="91425" marB="91425" marR="91425" marL="91425"/>
                </a:tc>
                <a:tc>
                  <a:txBody>
                    <a:bodyPr/>
                    <a:lstStyle/>
                    <a:p>
                      <a:pPr indent="0" lvl="0" marL="0" rtl="0" algn="l">
                        <a:spcBef>
                          <a:spcPts val="0"/>
                        </a:spcBef>
                        <a:spcAft>
                          <a:spcPts val="0"/>
                        </a:spcAft>
                        <a:buNone/>
                      </a:pPr>
                      <a:r>
                        <a:rPr b="1" lang="en-GB" sz="1200"/>
                        <a:t>Comment</a:t>
                      </a:r>
                      <a:endParaRPr b="1" sz="1200"/>
                    </a:p>
                  </a:txBody>
                  <a:tcPr marT="91425" marB="91425" marR="91425" marL="91425"/>
                </a:tc>
              </a:tr>
              <a:tr h="793350">
                <a:tc>
                  <a:txBody>
                    <a:bodyPr/>
                    <a:lstStyle/>
                    <a:p>
                      <a:pPr indent="0" lvl="0" marL="0" rtl="0" algn="l">
                        <a:spcBef>
                          <a:spcPts val="0"/>
                        </a:spcBef>
                        <a:spcAft>
                          <a:spcPts val="0"/>
                        </a:spcAft>
                        <a:buNone/>
                      </a:pPr>
                      <a:r>
                        <a:rPr lang="en-GB" sz="1200">
                          <a:solidFill>
                            <a:schemeClr val="dk2"/>
                          </a:solidFill>
                        </a:rPr>
                        <a:t>4</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1</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0.94</a:t>
                      </a:r>
                      <a:endParaRPr sz="1200">
                        <a:solidFill>
                          <a:schemeClr val="dk2"/>
                        </a:solidFill>
                      </a:endParaRPr>
                    </a:p>
                  </a:txBody>
                  <a:tcPr marT="91425" marB="91425" marR="91425" marL="91425"/>
                </a:tc>
                <a:tc>
                  <a:txBody>
                    <a:bodyPr/>
                    <a:lstStyle/>
                    <a:p>
                      <a:pPr indent="0" lvl="0" marL="0" marR="0" rtl="0" algn="l">
                        <a:lnSpc>
                          <a:spcPct val="115000"/>
                        </a:lnSpc>
                        <a:spcBef>
                          <a:spcPts val="0"/>
                        </a:spcBef>
                        <a:spcAft>
                          <a:spcPts val="1000"/>
                        </a:spcAft>
                        <a:buClr>
                          <a:schemeClr val="dk1"/>
                        </a:buClr>
                        <a:buSzPts val="1100"/>
                        <a:buFont typeface="Arial"/>
                        <a:buNone/>
                      </a:pPr>
                      <a:r>
                        <a:rPr lang="en-GB" sz="1200">
                          <a:solidFill>
                            <a:schemeClr val="dk2"/>
                          </a:solidFill>
                        </a:rPr>
                        <a:t>Also muss ich aufgrund der Angst anders anziehen und auf jegliche </a:t>
                      </a:r>
                      <a:r>
                        <a:rPr lang="en-GB" sz="1200">
                          <a:solidFill>
                            <a:schemeClr val="dk2"/>
                          </a:solidFill>
                        </a:rPr>
                        <a:t>Religionsfreiheit</a:t>
                      </a:r>
                      <a:r>
                        <a:rPr lang="en-GB" sz="1200">
                          <a:solidFill>
                            <a:schemeClr val="dk2"/>
                          </a:solidFill>
                        </a:rPr>
                        <a:t> uä verzichten wegen dem Faschismus im Osten?</a:t>
                      </a:r>
                      <a:endParaRPr sz="1200"/>
                    </a:p>
                  </a:txBody>
                  <a:tcPr marT="91425" marB="91425" marR="91425" marL="91425"/>
                </a:tc>
              </a:tr>
              <a:tr h="381000">
                <a:tc>
                  <a:txBody>
                    <a:bodyPr/>
                    <a:lstStyle/>
                    <a:p>
                      <a:pPr indent="0" lvl="0" marL="0" rtl="0" algn="l">
                        <a:spcBef>
                          <a:spcPts val="0"/>
                        </a:spcBef>
                        <a:spcAft>
                          <a:spcPts val="0"/>
                        </a:spcAft>
                        <a:buNone/>
                      </a:pPr>
                      <a:r>
                        <a:rPr lang="en-GB" sz="1200">
                          <a:solidFill>
                            <a:schemeClr val="dk2"/>
                          </a:solidFill>
                        </a:rPr>
                        <a:t>38</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1</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0.97</a:t>
                      </a:r>
                      <a:endParaRPr sz="1200">
                        <a:solidFill>
                          <a:schemeClr val="dk2"/>
                        </a:solidFill>
                      </a:endParaRPr>
                    </a:p>
                  </a:txBody>
                  <a:tcPr marT="91425" marB="91425" marR="91425" marL="91425"/>
                </a:tc>
                <a:tc>
                  <a:txBody>
                    <a:bodyPr/>
                    <a:lstStyle/>
                    <a:p>
                      <a:pPr indent="0" lvl="0" marL="0" rtl="0" algn="l">
                        <a:lnSpc>
                          <a:spcPct val="115000"/>
                        </a:lnSpc>
                        <a:spcBef>
                          <a:spcPts val="0"/>
                        </a:spcBef>
                        <a:spcAft>
                          <a:spcPts val="1200"/>
                        </a:spcAft>
                        <a:buClr>
                          <a:schemeClr val="dk1"/>
                        </a:buClr>
                        <a:buSzPts val="1100"/>
                        <a:buFont typeface="Arial"/>
                        <a:buNone/>
                      </a:pPr>
                      <a:r>
                        <a:rPr lang="en-GB" sz="1200">
                          <a:solidFill>
                            <a:schemeClr val="dk2"/>
                          </a:solidFill>
                        </a:rPr>
                        <a:t>Was macht die Frau in Deutschland? Sich vor der Wehrpflicht zu drücken, begründet kein Asyl. Und Migranten kennt unser Asylrecht nicht. Also, was macht die Frau hier?</a:t>
                      </a:r>
                      <a:endParaRPr sz="1200"/>
                    </a:p>
                  </a:txBody>
                  <a:tcPr marT="91425" marB="91425" marR="91425" marL="91425"/>
                </a:tc>
              </a:tr>
              <a:tr h="381000">
                <a:tc>
                  <a:txBody>
                    <a:bodyPr/>
                    <a:lstStyle/>
                    <a:p>
                      <a:pPr indent="0" lvl="0" marL="0" rtl="0" algn="l">
                        <a:spcBef>
                          <a:spcPts val="0"/>
                        </a:spcBef>
                        <a:spcAft>
                          <a:spcPts val="0"/>
                        </a:spcAft>
                        <a:buNone/>
                      </a:pPr>
                      <a:r>
                        <a:rPr lang="en-GB" sz="1200">
                          <a:solidFill>
                            <a:schemeClr val="dk2"/>
                          </a:solidFill>
                        </a:rPr>
                        <a:t>205</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1</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0.51</a:t>
                      </a:r>
                      <a:endParaRPr sz="1200">
                        <a:solidFill>
                          <a:schemeClr val="dk2"/>
                        </a:solidFill>
                      </a:endParaRPr>
                    </a:p>
                  </a:txBody>
                  <a:tcPr marT="91425" marB="91425" marR="91425" marL="91425"/>
                </a:tc>
                <a:tc>
                  <a:txBody>
                    <a:bodyPr/>
                    <a:lstStyle/>
                    <a:p>
                      <a:pPr indent="0" lvl="0" marL="0" rtl="0" algn="l">
                        <a:lnSpc>
                          <a:spcPct val="115000"/>
                        </a:lnSpc>
                        <a:spcBef>
                          <a:spcPts val="0"/>
                        </a:spcBef>
                        <a:spcAft>
                          <a:spcPts val="1200"/>
                        </a:spcAft>
                        <a:buClr>
                          <a:schemeClr val="dk1"/>
                        </a:buClr>
                        <a:buSzPts val="1100"/>
                        <a:buFont typeface="Arial"/>
                        <a:buNone/>
                      </a:pPr>
                      <a:r>
                        <a:rPr lang="en-GB" sz="1200">
                          <a:solidFill>
                            <a:schemeClr val="dk2"/>
                          </a:solidFill>
                        </a:rPr>
                        <a:t>Wenn der \"Leibwächter von Bin Laden\" kein waschechter Terrorist ist, was war dann Bin Laden selbst?</a:t>
                      </a:r>
                      <a:endParaRPr sz="1200"/>
                    </a:p>
                  </a:txBody>
                  <a:tcPr marT="91425" marB="91425" marR="91425" marL="91425"/>
                </a:tc>
              </a:tr>
            </a:tbl>
          </a:graphicData>
        </a:graphic>
      </p:graphicFrame>
      <p:sp>
        <p:nvSpPr>
          <p:cNvPr id="129" name="Google Shape;129;p23"/>
          <p:cNvSpPr txBox="1"/>
          <p:nvPr/>
        </p:nvSpPr>
        <p:spPr>
          <a:xfrm>
            <a:off x="267225" y="1205850"/>
            <a:ext cx="3186900" cy="575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b="1" lang="en-GB" sz="1800">
                <a:solidFill>
                  <a:schemeClr val="dk2"/>
                </a:solidFill>
              </a:rPr>
              <a:t>Example</a:t>
            </a:r>
            <a:r>
              <a:rPr lang="en-GB" sz="1800">
                <a:solidFill>
                  <a:schemeClr val="dk2"/>
                </a:solidFill>
              </a:rPr>
              <a: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#1: </a:t>
            </a:r>
            <a:r>
              <a:rPr lang="en-GB"/>
              <a:t>Rhetorical</a:t>
            </a:r>
            <a:r>
              <a:rPr lang="en-GB"/>
              <a:t> Questions</a:t>
            </a:r>
            <a:endParaRPr/>
          </a:p>
        </p:txBody>
      </p:sp>
      <p:sp>
        <p:nvSpPr>
          <p:cNvPr id="135" name="Google Shape;135;p24"/>
          <p:cNvSpPr txBox="1"/>
          <p:nvPr>
            <p:ph idx="1" type="body"/>
          </p:nvPr>
        </p:nvSpPr>
        <p:spPr>
          <a:xfrm>
            <a:off x="311700" y="1152475"/>
            <a:ext cx="4260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t>Implementation</a:t>
            </a:r>
            <a:r>
              <a:rPr lang="en-GB"/>
              <a:t>:</a:t>
            </a:r>
            <a:br>
              <a:rPr lang="en-GB"/>
            </a:br>
            <a:r>
              <a:rPr lang="en-GB"/>
              <a:t>- </a:t>
            </a:r>
            <a:r>
              <a:rPr lang="en-GB" sz="1600"/>
              <a:t>Search sentences for question words and question mark</a:t>
            </a:r>
            <a:endParaRPr sz="1600"/>
          </a:p>
          <a:p>
            <a:pPr indent="0" lvl="0" marL="0" rtl="0" algn="l">
              <a:spcBef>
                <a:spcPts val="1600"/>
              </a:spcBef>
              <a:spcAft>
                <a:spcPts val="0"/>
              </a:spcAft>
              <a:buClr>
                <a:schemeClr val="dk1"/>
              </a:buClr>
              <a:buSzPts val="1100"/>
              <a:buFont typeface="Arial"/>
              <a:buNone/>
            </a:pPr>
            <a:r>
              <a:rPr lang="en-GB"/>
              <a:t> </a:t>
            </a:r>
            <a:r>
              <a:rPr b="1" lang="en-GB"/>
              <a:t>Filter:</a:t>
            </a:r>
            <a:endParaRPr/>
          </a:p>
          <a:p>
            <a:pPr indent="0" lvl="0" marL="0" rtl="0" algn="l">
              <a:spcBef>
                <a:spcPts val="1600"/>
              </a:spcBef>
              <a:spcAft>
                <a:spcPts val="1600"/>
              </a:spcAft>
              <a:buNone/>
            </a:pPr>
            <a:r>
              <a:t/>
            </a:r>
            <a:endParaRPr/>
          </a:p>
        </p:txBody>
      </p:sp>
      <p:sp>
        <p:nvSpPr>
          <p:cNvPr id="136" name="Google Shape;136;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pic>
        <p:nvPicPr>
          <p:cNvPr id="137" name="Google Shape;137;p24"/>
          <p:cNvPicPr preferRelativeResize="0"/>
          <p:nvPr/>
        </p:nvPicPr>
        <p:blipFill>
          <a:blip r:embed="rId3">
            <a:alphaModFix/>
          </a:blip>
          <a:stretch>
            <a:fillRect/>
          </a:stretch>
        </p:blipFill>
        <p:spPr>
          <a:xfrm>
            <a:off x="477500" y="2692413"/>
            <a:ext cx="5011025" cy="1994675"/>
          </a:xfrm>
          <a:prstGeom prst="rect">
            <a:avLst/>
          </a:prstGeom>
          <a:noFill/>
          <a:ln>
            <a:noFill/>
          </a:ln>
        </p:spPr>
      </p:pic>
      <p:pic>
        <p:nvPicPr>
          <p:cNvPr id="138" name="Google Shape;138;p24"/>
          <p:cNvPicPr preferRelativeResize="0"/>
          <p:nvPr/>
        </p:nvPicPr>
        <p:blipFill>
          <a:blip r:embed="rId4">
            <a:alphaModFix/>
          </a:blip>
          <a:stretch>
            <a:fillRect/>
          </a:stretch>
        </p:blipFill>
        <p:spPr>
          <a:xfrm>
            <a:off x="5783400" y="661263"/>
            <a:ext cx="2657619" cy="38209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#1: Rhetorical Questions</a:t>
            </a:r>
            <a:endParaRPr/>
          </a:p>
        </p:txBody>
      </p:sp>
      <p:sp>
        <p:nvSpPr>
          <p:cNvPr id="144" name="Google Shape;144;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1600"/>
          </a:p>
          <a:p>
            <a:pPr indent="0" lvl="0" marL="0" rtl="0" algn="l">
              <a:spcBef>
                <a:spcPts val="1600"/>
              </a:spcBef>
              <a:spcAft>
                <a:spcPts val="0"/>
              </a:spcAft>
              <a:buClr>
                <a:schemeClr val="dk1"/>
              </a:buClr>
              <a:buSzPts val="1100"/>
              <a:buFont typeface="Arial"/>
              <a:buNone/>
            </a:pPr>
            <a:r>
              <a:rPr b="1" lang="en-GB"/>
              <a:t>Metrics</a:t>
            </a:r>
            <a:r>
              <a:rPr lang="en-GB"/>
              <a:t>: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0"/>
              </a:spcAft>
              <a:buClr>
                <a:schemeClr val="dk1"/>
              </a:buClr>
              <a:buSzPts val="1100"/>
              <a:buFont typeface="Arial"/>
              <a:buNone/>
            </a:pPr>
            <a:r>
              <a:rPr b="1" lang="en-GB"/>
              <a:t>Conclusion</a:t>
            </a:r>
            <a:r>
              <a:rPr lang="en-GB"/>
              <a:t>:</a:t>
            </a:r>
            <a:br>
              <a:rPr lang="en-GB"/>
            </a:br>
            <a:r>
              <a:rPr lang="en-GB" sz="1600"/>
              <a:t>Adding more training data containing comments with rhetorical questions, could benefit the model</a:t>
            </a:r>
            <a:endParaRPr/>
          </a:p>
          <a:p>
            <a:pPr indent="0" lvl="0" marL="0" rtl="0" algn="l">
              <a:spcBef>
                <a:spcPts val="1600"/>
              </a:spcBef>
              <a:spcAft>
                <a:spcPts val="1600"/>
              </a:spcAft>
              <a:buNone/>
            </a:pPr>
            <a:r>
              <a:t/>
            </a:r>
            <a:endParaRPr/>
          </a:p>
        </p:txBody>
      </p:sp>
      <p:sp>
        <p:nvSpPr>
          <p:cNvPr id="145" name="Google Shape;145;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146" name="Google Shape;146;p25"/>
          <p:cNvGraphicFramePr/>
          <p:nvPr/>
        </p:nvGraphicFramePr>
        <p:xfrm>
          <a:off x="0" y="2166502"/>
          <a:ext cx="3000000" cy="3000000"/>
        </p:xfrm>
        <a:graphic>
          <a:graphicData uri="http://schemas.openxmlformats.org/drawingml/2006/table">
            <a:tbl>
              <a:tblPr>
                <a:noFill/>
                <a:tableStyleId>{B3D6E512-7AA3-4F0F-B16A-32D88AFABEF3}</a:tableStyleId>
              </a:tblPr>
              <a:tblGrid>
                <a:gridCol w="1524000"/>
                <a:gridCol w="1524000"/>
                <a:gridCol w="1524000"/>
                <a:gridCol w="1524000"/>
                <a:gridCol w="1524000"/>
                <a:gridCol w="1524000"/>
              </a:tblGrid>
              <a:tr h="100000">
                <a:tc>
                  <a:txBody>
                    <a:bodyPr/>
                    <a:lstStyle/>
                    <a:p>
                      <a:pPr indent="0" lvl="0" marL="0" rtl="0" algn="l">
                        <a:spcBef>
                          <a:spcPts val="0"/>
                        </a:spcBef>
                        <a:spcAft>
                          <a:spcPts val="0"/>
                        </a:spcAft>
                        <a:buNone/>
                      </a:pPr>
                      <a:r>
                        <a:t/>
                      </a:r>
                      <a:endParaRPr sz="1200"/>
                    </a:p>
                  </a:txBody>
                  <a:tcPr marT="91425" marB="91425" marR="91425" marL="91425"/>
                </a:tc>
                <a:tc>
                  <a:txBody>
                    <a:bodyPr/>
                    <a:lstStyle/>
                    <a:p>
                      <a:pPr indent="0" lvl="0" marL="0" rtl="0" algn="l">
                        <a:spcBef>
                          <a:spcPts val="0"/>
                        </a:spcBef>
                        <a:spcAft>
                          <a:spcPts val="0"/>
                        </a:spcAft>
                        <a:buNone/>
                      </a:pPr>
                      <a:r>
                        <a:rPr b="1" lang="en-GB" sz="1200"/>
                        <a:t>Precision</a:t>
                      </a:r>
                      <a:endParaRPr b="1" sz="1200"/>
                    </a:p>
                  </a:txBody>
                  <a:tcPr marT="91425" marB="91425" marR="91425" marL="91425"/>
                </a:tc>
                <a:tc>
                  <a:txBody>
                    <a:bodyPr/>
                    <a:lstStyle/>
                    <a:p>
                      <a:pPr indent="0" lvl="0" marL="0" rtl="0" algn="l">
                        <a:spcBef>
                          <a:spcPts val="0"/>
                        </a:spcBef>
                        <a:spcAft>
                          <a:spcPts val="0"/>
                        </a:spcAft>
                        <a:buNone/>
                      </a:pPr>
                      <a:r>
                        <a:rPr b="1" lang="en-GB" sz="1200"/>
                        <a:t>Recall</a:t>
                      </a:r>
                      <a:endParaRPr b="1" sz="1200"/>
                    </a:p>
                  </a:txBody>
                  <a:tcPr marT="91425" marB="91425" marR="91425" marL="91425"/>
                </a:tc>
                <a:tc>
                  <a:txBody>
                    <a:bodyPr/>
                    <a:lstStyle/>
                    <a:p>
                      <a:pPr indent="0" lvl="0" marL="0" rtl="0" algn="l">
                        <a:spcBef>
                          <a:spcPts val="0"/>
                        </a:spcBef>
                        <a:spcAft>
                          <a:spcPts val="0"/>
                        </a:spcAft>
                        <a:buNone/>
                      </a:pPr>
                      <a:r>
                        <a:rPr b="1" lang="en-GB" sz="1200"/>
                        <a:t>Accuracy</a:t>
                      </a:r>
                      <a:endParaRPr b="1" sz="1200"/>
                    </a:p>
                  </a:txBody>
                  <a:tcPr marT="91425" marB="91425" marR="91425" marL="91425"/>
                </a:tc>
                <a:tc>
                  <a:txBody>
                    <a:bodyPr/>
                    <a:lstStyle/>
                    <a:p>
                      <a:pPr indent="0" lvl="0" marL="0" rtl="0" algn="l">
                        <a:spcBef>
                          <a:spcPts val="0"/>
                        </a:spcBef>
                        <a:spcAft>
                          <a:spcPts val="0"/>
                        </a:spcAft>
                        <a:buNone/>
                      </a:pPr>
                      <a:r>
                        <a:rPr b="1" lang="en-GB" sz="1200"/>
                        <a:t>F1</a:t>
                      </a:r>
                      <a:endParaRPr b="1" sz="1200"/>
                    </a:p>
                  </a:txBody>
                  <a:tcPr marT="91425" marB="91425" marR="91425" marL="91425"/>
                </a:tc>
                <a:tc>
                  <a:txBody>
                    <a:bodyPr/>
                    <a:lstStyle/>
                    <a:p>
                      <a:pPr indent="0" lvl="0" marL="0" rtl="0" algn="l">
                        <a:spcBef>
                          <a:spcPts val="0"/>
                        </a:spcBef>
                        <a:spcAft>
                          <a:spcPts val="0"/>
                        </a:spcAft>
                        <a:buNone/>
                      </a:pPr>
                      <a:r>
                        <a:rPr b="1" lang="en-GB" sz="1200"/>
                        <a:t>TP/TN/FP/FN</a:t>
                      </a:r>
                      <a:endParaRPr b="1" sz="1200"/>
                    </a:p>
                  </a:txBody>
                  <a:tcPr marT="91425" marB="91425" marR="91425" marL="91425"/>
                </a:tc>
              </a:tr>
              <a:tr h="100000">
                <a:tc>
                  <a:txBody>
                    <a:bodyPr/>
                    <a:lstStyle/>
                    <a:p>
                      <a:pPr indent="0" lvl="0" marL="0" rtl="0" algn="l">
                        <a:spcBef>
                          <a:spcPts val="0"/>
                        </a:spcBef>
                        <a:spcAft>
                          <a:spcPts val="0"/>
                        </a:spcAft>
                        <a:buNone/>
                      </a:pPr>
                      <a:r>
                        <a:rPr b="1" lang="en-GB" sz="1200"/>
                        <a:t>Error Class</a:t>
                      </a:r>
                      <a:endParaRPr b="1" sz="12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200">
                          <a:solidFill>
                            <a:schemeClr val="dk2"/>
                          </a:solidFill>
                        </a:rPr>
                        <a:t>0.66</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0.42</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0.64</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0.51</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200">
                          <a:solidFill>
                            <a:schemeClr val="dk2"/>
                          </a:solidFill>
                        </a:rPr>
                        <a:t>20/49/10/28</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r>
              <a:tr h="100000">
                <a:tc>
                  <a:txBody>
                    <a:bodyPr/>
                    <a:lstStyle/>
                    <a:p>
                      <a:pPr indent="0" lvl="0" marL="0" rtl="0" algn="l">
                        <a:spcBef>
                          <a:spcPts val="0"/>
                        </a:spcBef>
                        <a:spcAft>
                          <a:spcPts val="0"/>
                        </a:spcAft>
                        <a:buNone/>
                      </a:pPr>
                      <a:r>
                        <a:rPr b="1" lang="en-GB" sz="1200"/>
                        <a:t>Model Before</a:t>
                      </a:r>
                      <a:endParaRPr b="1" sz="12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0.64</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0.55</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0.67</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0.59</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200">
                          <a:solidFill>
                            <a:schemeClr val="dk2"/>
                          </a:solidFill>
                        </a:rPr>
                        <a:t>157/295/88/130</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9275">
                <a:tc>
                  <a:txBody>
                    <a:bodyPr/>
                    <a:lstStyle/>
                    <a:p>
                      <a:pPr indent="0" lvl="0" marL="0" rtl="0" algn="l">
                        <a:spcBef>
                          <a:spcPts val="0"/>
                        </a:spcBef>
                        <a:spcAft>
                          <a:spcPts val="0"/>
                        </a:spcAft>
                        <a:buNone/>
                      </a:pPr>
                      <a:r>
                        <a:rPr b="1" lang="en-GB" sz="1200"/>
                        <a:t>Model After</a:t>
                      </a:r>
                      <a:endParaRPr b="1" sz="12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0.70</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0.64</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0.73</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0.67</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GB" sz="1200">
                          <a:solidFill>
                            <a:schemeClr val="dk2"/>
                          </a:solidFill>
                        </a:rPr>
                        <a:t>185/305/78/102</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#2: Uppercase Words and Acronyms</a:t>
            </a:r>
            <a:endParaRPr/>
          </a:p>
        </p:txBody>
      </p:sp>
      <p:sp>
        <p:nvSpPr>
          <p:cNvPr id="152" name="Google Shape;152;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t>Hypothesis</a:t>
            </a:r>
            <a:r>
              <a:rPr lang="en-GB" sz="1000"/>
              <a:t>:</a:t>
            </a:r>
            <a:endParaRPr sz="1000"/>
          </a:p>
          <a:p>
            <a:pPr indent="-342900" lvl="0" marL="457200" rtl="0" algn="l">
              <a:spcBef>
                <a:spcPts val="1600"/>
              </a:spcBef>
              <a:spcAft>
                <a:spcPts val="0"/>
              </a:spcAft>
              <a:buSzPts val="1800"/>
              <a:buChar char="-"/>
            </a:pPr>
            <a:r>
              <a:rPr lang="en-GB"/>
              <a:t>The model overemphasizes words written in upper case, especially acronyms.</a:t>
            </a:r>
            <a:endParaRPr/>
          </a:p>
          <a:p>
            <a:pPr indent="0" lvl="0" marL="0" rtl="0" algn="l">
              <a:spcBef>
                <a:spcPts val="1600"/>
              </a:spcBef>
              <a:spcAft>
                <a:spcPts val="0"/>
              </a:spcAft>
              <a:buClr>
                <a:schemeClr val="dk1"/>
              </a:buClr>
              <a:buSzPts val="1100"/>
              <a:buFont typeface="Arial"/>
              <a:buNone/>
            </a:pPr>
            <a:r>
              <a:rPr b="1" lang="en-GB"/>
              <a:t>Reason</a:t>
            </a:r>
            <a:r>
              <a:rPr lang="en-GB"/>
              <a:t>: </a:t>
            </a:r>
            <a:endParaRPr/>
          </a:p>
          <a:p>
            <a:pPr indent="-330200" lvl="0" marL="457200" rtl="0" algn="l">
              <a:spcBef>
                <a:spcPts val="1600"/>
              </a:spcBef>
              <a:spcAft>
                <a:spcPts val="0"/>
              </a:spcAft>
              <a:buSzPts val="1600"/>
              <a:buChar char="-"/>
            </a:pPr>
            <a:r>
              <a:rPr lang="en-GB" sz="1600"/>
              <a:t>Manual Analysis</a:t>
            </a:r>
            <a:endParaRPr sz="1600"/>
          </a:p>
        </p:txBody>
      </p:sp>
      <p:sp>
        <p:nvSpPr>
          <p:cNvPr id="153" name="Google Shape;153;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7"/>
          <p:cNvSpPr txBox="1"/>
          <p:nvPr>
            <p:ph type="title"/>
          </p:nvPr>
        </p:nvSpPr>
        <p:spPr>
          <a:xfrm>
            <a:off x="267225" y="4520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#2: </a:t>
            </a:r>
            <a:r>
              <a:rPr lang="en-GB"/>
              <a:t>Uppercase Words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9" name="Google Shape;159;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160" name="Google Shape;160;p27"/>
          <p:cNvGraphicFramePr/>
          <p:nvPr/>
        </p:nvGraphicFramePr>
        <p:xfrm>
          <a:off x="0" y="1832700"/>
          <a:ext cx="3000000" cy="3000000"/>
        </p:xfrm>
        <a:graphic>
          <a:graphicData uri="http://schemas.openxmlformats.org/drawingml/2006/table">
            <a:tbl>
              <a:tblPr>
                <a:noFill/>
                <a:tableStyleId>{B3D6E512-7AA3-4F0F-B16A-32D88AFABEF3}</a:tableStyleId>
              </a:tblPr>
              <a:tblGrid>
                <a:gridCol w="585000"/>
                <a:gridCol w="649525"/>
                <a:gridCol w="980100"/>
                <a:gridCol w="1101075"/>
                <a:gridCol w="5828300"/>
              </a:tblGrid>
              <a:tr h="381000">
                <a:tc>
                  <a:txBody>
                    <a:bodyPr/>
                    <a:lstStyle/>
                    <a:p>
                      <a:pPr indent="0" lvl="0" marL="0" rtl="0" algn="l">
                        <a:spcBef>
                          <a:spcPts val="0"/>
                        </a:spcBef>
                        <a:spcAft>
                          <a:spcPts val="0"/>
                        </a:spcAft>
                        <a:buNone/>
                      </a:pPr>
                      <a:r>
                        <a:rPr b="1" lang="en-GB" sz="1200"/>
                        <a:t>ID</a:t>
                      </a:r>
                      <a:endParaRPr b="1" sz="1200"/>
                    </a:p>
                  </a:txBody>
                  <a:tcPr marT="91425" marB="91425" marR="91425" marL="91425"/>
                </a:tc>
                <a:tc>
                  <a:txBody>
                    <a:bodyPr/>
                    <a:lstStyle/>
                    <a:p>
                      <a:pPr indent="0" lvl="0" marL="0" rtl="0" algn="l">
                        <a:spcBef>
                          <a:spcPts val="0"/>
                        </a:spcBef>
                        <a:spcAft>
                          <a:spcPts val="0"/>
                        </a:spcAft>
                        <a:buNone/>
                      </a:pPr>
                      <a:r>
                        <a:rPr b="1" lang="en-GB" sz="1200"/>
                        <a:t>Label</a:t>
                      </a:r>
                      <a:endParaRPr b="1" sz="1200"/>
                    </a:p>
                  </a:txBody>
                  <a:tcPr marT="91425" marB="91425" marR="91425" marL="91425"/>
                </a:tc>
                <a:tc>
                  <a:txBody>
                    <a:bodyPr/>
                    <a:lstStyle/>
                    <a:p>
                      <a:pPr indent="0" lvl="0" marL="0" rtl="0" algn="l">
                        <a:spcBef>
                          <a:spcPts val="0"/>
                        </a:spcBef>
                        <a:spcAft>
                          <a:spcPts val="0"/>
                        </a:spcAft>
                        <a:buNone/>
                      </a:pPr>
                      <a:r>
                        <a:rPr b="1" lang="en-GB" sz="1200"/>
                        <a:t>Prediction</a:t>
                      </a:r>
                      <a:endParaRPr b="1" sz="1200"/>
                    </a:p>
                  </a:txBody>
                  <a:tcPr marT="91425" marB="91425" marR="91425" marL="91425"/>
                </a:tc>
                <a:tc>
                  <a:txBody>
                    <a:bodyPr/>
                    <a:lstStyle/>
                    <a:p>
                      <a:pPr indent="0" lvl="0" marL="0" rtl="0" algn="l">
                        <a:spcBef>
                          <a:spcPts val="0"/>
                        </a:spcBef>
                        <a:spcAft>
                          <a:spcPts val="0"/>
                        </a:spcAft>
                        <a:buNone/>
                      </a:pPr>
                      <a:r>
                        <a:rPr b="1" lang="en-GB" sz="1200"/>
                        <a:t>Confidence</a:t>
                      </a:r>
                      <a:endParaRPr b="1" sz="1200"/>
                    </a:p>
                  </a:txBody>
                  <a:tcPr marT="91425" marB="91425" marR="91425" marL="91425"/>
                </a:tc>
                <a:tc>
                  <a:txBody>
                    <a:bodyPr/>
                    <a:lstStyle/>
                    <a:p>
                      <a:pPr indent="0" lvl="0" marL="0" rtl="0" algn="l">
                        <a:spcBef>
                          <a:spcPts val="0"/>
                        </a:spcBef>
                        <a:spcAft>
                          <a:spcPts val="0"/>
                        </a:spcAft>
                        <a:buNone/>
                      </a:pPr>
                      <a:r>
                        <a:rPr b="1" lang="en-GB" sz="1200"/>
                        <a:t>Comment</a:t>
                      </a:r>
                      <a:endParaRPr b="1" sz="1200"/>
                    </a:p>
                  </a:txBody>
                  <a:tcPr marT="91425" marB="91425" marR="91425" marL="91425"/>
                </a:tc>
              </a:tr>
              <a:tr h="793350">
                <a:tc>
                  <a:txBody>
                    <a:bodyPr/>
                    <a:lstStyle/>
                    <a:p>
                      <a:pPr indent="0" lvl="0" marL="0" rtl="0" algn="l">
                        <a:spcBef>
                          <a:spcPts val="0"/>
                        </a:spcBef>
                        <a:spcAft>
                          <a:spcPts val="0"/>
                        </a:spcAft>
                        <a:buNone/>
                      </a:pPr>
                      <a:r>
                        <a:rPr lang="en-GB" sz="1200">
                          <a:solidFill>
                            <a:schemeClr val="dk2"/>
                          </a:solidFill>
                        </a:rPr>
                        <a:t>159</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1</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0.91</a:t>
                      </a:r>
                      <a:endParaRPr sz="1200">
                        <a:solidFill>
                          <a:schemeClr val="dk2"/>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Das bedeutet aber nicht, dass diese Menschen auch der BILD folgen oder das glauben, was in dem Schundblatt steht. Auch ich schaue mir die Artikel gelegentlich an – es ist wichtig, zu wissen, was der Feind so von sich gibt. Und ich gehe davon aus, dass sämtliche Politiker in Deutschland regelmäßig die eigene Propaganda lesen wollen.</a:t>
                      </a:r>
                      <a:endParaRPr sz="1200">
                        <a:solidFill>
                          <a:schemeClr val="dk2"/>
                        </a:solidFill>
                      </a:endParaRPr>
                    </a:p>
                  </a:txBody>
                  <a:tcPr marT="91425" marB="91425" marR="91425" marL="91425"/>
                </a:tc>
              </a:tr>
              <a:tr h="381000">
                <a:tc>
                  <a:txBody>
                    <a:bodyPr/>
                    <a:lstStyle/>
                    <a:p>
                      <a:pPr indent="0" lvl="0" marL="0" rtl="0" algn="l">
                        <a:spcBef>
                          <a:spcPts val="0"/>
                        </a:spcBef>
                        <a:spcAft>
                          <a:spcPts val="0"/>
                        </a:spcAft>
                        <a:buNone/>
                      </a:pPr>
                      <a:r>
                        <a:rPr lang="en-GB" sz="1200">
                          <a:solidFill>
                            <a:schemeClr val="dk2"/>
                          </a:solidFill>
                        </a:rPr>
                        <a:t>547</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1</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0.66</a:t>
                      </a:r>
                      <a:endParaRPr sz="1200">
                        <a:solidFill>
                          <a:schemeClr val="dk2"/>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Merkel betreibt eine Grüne Politik. Sie ist eine Grüne Kanzlerin. Und die CDU Basis lässt sich das bieten...</a:t>
                      </a:r>
                      <a:endParaRPr sz="1200">
                        <a:solidFill>
                          <a:schemeClr val="dk2"/>
                        </a:solidFill>
                      </a:endParaRPr>
                    </a:p>
                  </a:txBody>
                  <a:tcPr marT="91425" marB="91425" marR="91425" marL="91425"/>
                </a:tc>
              </a:tr>
              <a:tr h="381000">
                <a:tc>
                  <a:txBody>
                    <a:bodyPr/>
                    <a:lstStyle/>
                    <a:p>
                      <a:pPr indent="0" lvl="0" marL="0" rtl="0" algn="l">
                        <a:spcBef>
                          <a:spcPts val="0"/>
                        </a:spcBef>
                        <a:spcAft>
                          <a:spcPts val="0"/>
                        </a:spcAft>
                        <a:buNone/>
                      </a:pPr>
                      <a:r>
                        <a:rPr lang="en-GB" sz="1200">
                          <a:solidFill>
                            <a:schemeClr val="dk2"/>
                          </a:solidFill>
                        </a:rPr>
                        <a:t>659</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1</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0.74</a:t>
                      </a:r>
                      <a:endParaRPr sz="1200">
                        <a:solidFill>
                          <a:schemeClr val="dk2"/>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Merkel hat mit der Grenzöffnung Europa den größten Schaden seit dem 2. WK zugefügt!</a:t>
                      </a:r>
                      <a:endParaRPr sz="1200">
                        <a:solidFill>
                          <a:schemeClr val="dk2"/>
                        </a:solidFill>
                      </a:endParaRPr>
                    </a:p>
                  </a:txBody>
                  <a:tcPr marT="91425" marB="91425" marR="91425" marL="91425"/>
                </a:tc>
              </a:tr>
            </a:tbl>
          </a:graphicData>
        </a:graphic>
      </p:graphicFrame>
      <p:sp>
        <p:nvSpPr>
          <p:cNvPr id="161" name="Google Shape;161;p27"/>
          <p:cNvSpPr txBox="1"/>
          <p:nvPr/>
        </p:nvSpPr>
        <p:spPr>
          <a:xfrm>
            <a:off x="267225" y="1205850"/>
            <a:ext cx="3186900" cy="575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1800">
                <a:solidFill>
                  <a:schemeClr val="dk2"/>
                </a:solidFill>
              </a:rPr>
              <a:t>Example</a:t>
            </a:r>
            <a:r>
              <a:rPr lang="en-GB" sz="1800">
                <a:solidFill>
                  <a:schemeClr val="dk2"/>
                </a:solidFill>
              </a:rPr>
              <a: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#2: Uppercase Words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67" name="Google Shape;167;p28"/>
          <p:cNvSpPr txBox="1"/>
          <p:nvPr>
            <p:ph idx="1" type="body"/>
          </p:nvPr>
        </p:nvSpPr>
        <p:spPr>
          <a:xfrm>
            <a:off x="311700" y="1152475"/>
            <a:ext cx="4881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t>Implementation:</a:t>
            </a:r>
            <a:br>
              <a:rPr b="1" lang="en-GB"/>
            </a:br>
            <a:r>
              <a:rPr lang="en-GB"/>
              <a:t>-</a:t>
            </a:r>
            <a:r>
              <a:rPr b="1" lang="en-GB"/>
              <a:t> </a:t>
            </a:r>
            <a:r>
              <a:rPr lang="en-GB" sz="1600"/>
              <a:t>Contains at least one token written </a:t>
            </a:r>
            <a:r>
              <a:rPr lang="en-GB" sz="1600"/>
              <a:t>completely</a:t>
            </a:r>
            <a:r>
              <a:rPr lang="en-GB" sz="1600"/>
              <a:t> in uppercas</a:t>
            </a:r>
            <a:r>
              <a:rPr lang="en-GB" sz="1600"/>
              <a:t>e</a:t>
            </a:r>
            <a:endParaRPr sz="1600"/>
          </a:p>
          <a:p>
            <a:pPr indent="0" lvl="0" marL="0" rtl="0" algn="l">
              <a:spcBef>
                <a:spcPts val="1600"/>
              </a:spcBef>
              <a:spcAft>
                <a:spcPts val="1600"/>
              </a:spcAft>
              <a:buClr>
                <a:schemeClr val="dk1"/>
              </a:buClr>
              <a:buSzPts val="1100"/>
              <a:buFont typeface="Arial"/>
              <a:buNone/>
            </a:pPr>
            <a:r>
              <a:rPr b="1" lang="en-GB"/>
              <a:t>Code:</a:t>
            </a:r>
            <a:endParaRPr/>
          </a:p>
        </p:txBody>
      </p:sp>
      <p:sp>
        <p:nvSpPr>
          <p:cNvPr id="168" name="Google Shape;168;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pic>
        <p:nvPicPr>
          <p:cNvPr id="169" name="Google Shape;169;p28"/>
          <p:cNvPicPr preferRelativeResize="0"/>
          <p:nvPr/>
        </p:nvPicPr>
        <p:blipFill>
          <a:blip r:embed="rId3">
            <a:alphaModFix/>
          </a:blip>
          <a:stretch>
            <a:fillRect/>
          </a:stretch>
        </p:blipFill>
        <p:spPr>
          <a:xfrm>
            <a:off x="5471200" y="551000"/>
            <a:ext cx="2956450" cy="4148025"/>
          </a:xfrm>
          <a:prstGeom prst="rect">
            <a:avLst/>
          </a:prstGeom>
          <a:noFill/>
          <a:ln>
            <a:noFill/>
          </a:ln>
        </p:spPr>
      </p:pic>
      <p:pic>
        <p:nvPicPr>
          <p:cNvPr id="170" name="Google Shape;170;p28"/>
          <p:cNvPicPr preferRelativeResize="0"/>
          <p:nvPr/>
        </p:nvPicPr>
        <p:blipFill>
          <a:blip r:embed="rId4">
            <a:alphaModFix/>
          </a:blip>
          <a:stretch>
            <a:fillRect/>
          </a:stretch>
        </p:blipFill>
        <p:spPr>
          <a:xfrm>
            <a:off x="155675" y="2677675"/>
            <a:ext cx="5265951" cy="23791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#2: Uppercase Words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76" name="Google Shape;176;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t>Metrics</a:t>
            </a:r>
            <a:r>
              <a:rPr lang="en-GB"/>
              <a:t>: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0"/>
              </a:spcAft>
              <a:buClr>
                <a:schemeClr val="dk1"/>
              </a:buClr>
              <a:buSzPts val="1100"/>
              <a:buFont typeface="Arial"/>
              <a:buNone/>
            </a:pPr>
            <a:br>
              <a:rPr lang="en-GB"/>
            </a:br>
            <a:r>
              <a:rPr b="1" lang="en-GB"/>
              <a:t>Conclusion</a:t>
            </a:r>
            <a:r>
              <a:rPr lang="en-GB"/>
              <a:t>:</a:t>
            </a:r>
            <a:br>
              <a:rPr lang="en-GB"/>
            </a:br>
            <a:r>
              <a:rPr lang="en-GB" sz="1600"/>
              <a:t>Adding more training data containing comments with multiple words written in uppercase, could benefit the model</a:t>
            </a:r>
            <a:endParaRPr sz="1600"/>
          </a:p>
          <a:p>
            <a:pPr indent="0" lvl="0" marL="0" rtl="0" algn="l">
              <a:spcBef>
                <a:spcPts val="1600"/>
              </a:spcBef>
              <a:spcAft>
                <a:spcPts val="1600"/>
              </a:spcAft>
              <a:buNone/>
            </a:pPr>
            <a:r>
              <a:t/>
            </a: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178" name="Google Shape;178;p29"/>
          <p:cNvGraphicFramePr/>
          <p:nvPr/>
        </p:nvGraphicFramePr>
        <p:xfrm>
          <a:off x="0" y="1574031"/>
          <a:ext cx="3000000" cy="3000000"/>
        </p:xfrm>
        <a:graphic>
          <a:graphicData uri="http://schemas.openxmlformats.org/drawingml/2006/table">
            <a:tbl>
              <a:tblPr>
                <a:noFill/>
                <a:tableStyleId>{B3D6E512-7AA3-4F0F-B16A-32D88AFABEF3}</a:tableStyleId>
              </a:tblPr>
              <a:tblGrid>
                <a:gridCol w="1524000"/>
                <a:gridCol w="1524000"/>
                <a:gridCol w="1524000"/>
                <a:gridCol w="1524000"/>
                <a:gridCol w="1524000"/>
                <a:gridCol w="1524000"/>
              </a:tblGrid>
              <a:tr h="100000">
                <a:tc>
                  <a:txBody>
                    <a:bodyPr/>
                    <a:lstStyle/>
                    <a:p>
                      <a:pPr indent="0" lvl="0" marL="0" rtl="0" algn="l">
                        <a:spcBef>
                          <a:spcPts val="0"/>
                        </a:spcBef>
                        <a:spcAft>
                          <a:spcPts val="0"/>
                        </a:spcAft>
                        <a:buNone/>
                      </a:pPr>
                      <a:r>
                        <a:t/>
                      </a:r>
                      <a:endParaRPr sz="1200"/>
                    </a:p>
                  </a:txBody>
                  <a:tcPr marT="91425" marB="91425" marR="91425" marL="91425"/>
                </a:tc>
                <a:tc>
                  <a:txBody>
                    <a:bodyPr/>
                    <a:lstStyle/>
                    <a:p>
                      <a:pPr indent="0" lvl="0" marL="0" rtl="0" algn="l">
                        <a:spcBef>
                          <a:spcPts val="0"/>
                        </a:spcBef>
                        <a:spcAft>
                          <a:spcPts val="0"/>
                        </a:spcAft>
                        <a:buNone/>
                      </a:pPr>
                      <a:r>
                        <a:rPr b="1" lang="en-GB" sz="1200"/>
                        <a:t>Precision</a:t>
                      </a:r>
                      <a:endParaRPr b="1" sz="1200"/>
                    </a:p>
                  </a:txBody>
                  <a:tcPr marT="91425" marB="91425" marR="91425" marL="91425"/>
                </a:tc>
                <a:tc>
                  <a:txBody>
                    <a:bodyPr/>
                    <a:lstStyle/>
                    <a:p>
                      <a:pPr indent="0" lvl="0" marL="0" rtl="0" algn="l">
                        <a:spcBef>
                          <a:spcPts val="0"/>
                        </a:spcBef>
                        <a:spcAft>
                          <a:spcPts val="0"/>
                        </a:spcAft>
                        <a:buNone/>
                      </a:pPr>
                      <a:r>
                        <a:rPr b="1" lang="en-GB" sz="1200"/>
                        <a:t>Recall</a:t>
                      </a:r>
                      <a:endParaRPr b="1" sz="1200"/>
                    </a:p>
                  </a:txBody>
                  <a:tcPr marT="91425" marB="91425" marR="91425" marL="91425"/>
                </a:tc>
                <a:tc>
                  <a:txBody>
                    <a:bodyPr/>
                    <a:lstStyle/>
                    <a:p>
                      <a:pPr indent="0" lvl="0" marL="0" rtl="0" algn="l">
                        <a:spcBef>
                          <a:spcPts val="0"/>
                        </a:spcBef>
                        <a:spcAft>
                          <a:spcPts val="0"/>
                        </a:spcAft>
                        <a:buNone/>
                      </a:pPr>
                      <a:r>
                        <a:rPr b="1" lang="en-GB" sz="1200"/>
                        <a:t>Accuracy</a:t>
                      </a:r>
                      <a:endParaRPr b="1" sz="1200"/>
                    </a:p>
                  </a:txBody>
                  <a:tcPr marT="91425" marB="91425" marR="91425" marL="91425"/>
                </a:tc>
                <a:tc>
                  <a:txBody>
                    <a:bodyPr/>
                    <a:lstStyle/>
                    <a:p>
                      <a:pPr indent="0" lvl="0" marL="0" rtl="0" algn="l">
                        <a:spcBef>
                          <a:spcPts val="0"/>
                        </a:spcBef>
                        <a:spcAft>
                          <a:spcPts val="0"/>
                        </a:spcAft>
                        <a:buNone/>
                      </a:pPr>
                      <a:r>
                        <a:rPr b="1" lang="en-GB" sz="1200"/>
                        <a:t>F1</a:t>
                      </a:r>
                      <a:endParaRPr b="1" sz="1200"/>
                    </a:p>
                  </a:txBody>
                  <a:tcPr marT="91425" marB="91425" marR="91425" marL="91425"/>
                </a:tc>
                <a:tc>
                  <a:txBody>
                    <a:bodyPr/>
                    <a:lstStyle/>
                    <a:p>
                      <a:pPr indent="0" lvl="0" marL="0" rtl="0" algn="l">
                        <a:spcBef>
                          <a:spcPts val="0"/>
                        </a:spcBef>
                        <a:spcAft>
                          <a:spcPts val="0"/>
                        </a:spcAft>
                        <a:buNone/>
                      </a:pPr>
                      <a:r>
                        <a:rPr b="1" lang="en-GB" sz="1200"/>
                        <a:t>TP/TN/FP/FN</a:t>
                      </a:r>
                      <a:endParaRPr b="1" sz="1200"/>
                    </a:p>
                  </a:txBody>
                  <a:tcPr marT="91425" marB="91425" marR="91425" marL="91425"/>
                </a:tc>
              </a:tr>
              <a:tr h="100000">
                <a:tc>
                  <a:txBody>
                    <a:bodyPr/>
                    <a:lstStyle/>
                    <a:p>
                      <a:pPr indent="0" lvl="0" marL="0" rtl="0" algn="l">
                        <a:spcBef>
                          <a:spcPts val="0"/>
                        </a:spcBef>
                        <a:spcAft>
                          <a:spcPts val="0"/>
                        </a:spcAft>
                        <a:buNone/>
                      </a:pPr>
                      <a:r>
                        <a:rPr b="1" lang="en-GB" sz="1200"/>
                        <a:t>Error Class</a:t>
                      </a:r>
                      <a:endParaRPr b="1" sz="12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200">
                          <a:solidFill>
                            <a:schemeClr val="dk2"/>
                          </a:solidFill>
                        </a:rPr>
                        <a:t>0.62</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0.48</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0.59</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0.54</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200">
                          <a:solidFill>
                            <a:schemeClr val="dk2"/>
                          </a:solidFill>
                        </a:rPr>
                        <a:t>32/47/20/35</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r>
              <a:tr h="100000">
                <a:tc>
                  <a:txBody>
                    <a:bodyPr/>
                    <a:lstStyle/>
                    <a:p>
                      <a:pPr indent="0" lvl="0" marL="0" rtl="0" algn="l">
                        <a:spcBef>
                          <a:spcPts val="0"/>
                        </a:spcBef>
                        <a:spcAft>
                          <a:spcPts val="0"/>
                        </a:spcAft>
                        <a:buNone/>
                      </a:pPr>
                      <a:r>
                        <a:rPr b="1" lang="en-GB" sz="1200"/>
                        <a:t>Model Before</a:t>
                      </a:r>
                      <a:endParaRPr b="1" sz="12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0.64</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0.55</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0.67</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0.59</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200">
                          <a:solidFill>
                            <a:schemeClr val="dk2"/>
                          </a:solidFill>
                        </a:rPr>
                        <a:t>157/295/88/130</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9275">
                <a:tc>
                  <a:txBody>
                    <a:bodyPr/>
                    <a:lstStyle/>
                    <a:p>
                      <a:pPr indent="0" lvl="0" marL="0" rtl="0" algn="l">
                        <a:spcBef>
                          <a:spcPts val="0"/>
                        </a:spcBef>
                        <a:spcAft>
                          <a:spcPts val="0"/>
                        </a:spcAft>
                        <a:buNone/>
                      </a:pPr>
                      <a:r>
                        <a:rPr b="1" lang="en-GB" sz="1200"/>
                        <a:t>Model After</a:t>
                      </a:r>
                      <a:endParaRPr b="1" sz="12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0.74</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0.67</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0.76</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0.70</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GB" sz="1200">
                          <a:solidFill>
                            <a:schemeClr val="dk2"/>
                          </a:solidFill>
                        </a:rPr>
                        <a:t>192/315/68/95</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
        <p:nvSpPr>
          <p:cNvPr id="184" name="Google Shape;184;p30"/>
          <p:cNvSpPr txBox="1"/>
          <p:nvPr/>
        </p:nvSpPr>
        <p:spPr>
          <a:xfrm>
            <a:off x="473375" y="2798325"/>
            <a:ext cx="17946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30"/>
          <p:cNvSpPr txBox="1"/>
          <p:nvPr>
            <p:ph type="title"/>
          </p:nvPr>
        </p:nvSpPr>
        <p:spPr>
          <a:xfrm>
            <a:off x="3610950" y="1999050"/>
            <a:ext cx="1922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Wordcloud</a:t>
            </a:r>
            <a:endParaRPr/>
          </a:p>
        </p:txBody>
      </p:sp>
      <p:sp>
        <p:nvSpPr>
          <p:cNvPr id="186" name="Google Shape;186;p30"/>
          <p:cNvSpPr txBox="1"/>
          <p:nvPr/>
        </p:nvSpPr>
        <p:spPr>
          <a:xfrm>
            <a:off x="2472975" y="781525"/>
            <a:ext cx="12222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chemeClr val="dk2"/>
                </a:solidFill>
              </a:rPr>
              <a:t>True-Positive</a:t>
            </a:r>
            <a:endParaRPr/>
          </a:p>
        </p:txBody>
      </p:sp>
      <p:sp>
        <p:nvSpPr>
          <p:cNvPr id="187" name="Google Shape;187;p30"/>
          <p:cNvSpPr txBox="1"/>
          <p:nvPr/>
        </p:nvSpPr>
        <p:spPr>
          <a:xfrm>
            <a:off x="5249800" y="3578525"/>
            <a:ext cx="12915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chemeClr val="dk2"/>
                </a:solidFill>
              </a:rPr>
              <a:t>True-Negative</a:t>
            </a:r>
            <a:endParaRPr/>
          </a:p>
        </p:txBody>
      </p:sp>
      <p:pic>
        <p:nvPicPr>
          <p:cNvPr id="188" name="Google Shape;188;p30"/>
          <p:cNvPicPr preferRelativeResize="0"/>
          <p:nvPr/>
        </p:nvPicPr>
        <p:blipFill>
          <a:blip r:embed="rId3">
            <a:alphaModFix/>
          </a:blip>
          <a:stretch>
            <a:fillRect/>
          </a:stretch>
        </p:blipFill>
        <p:spPr>
          <a:xfrm>
            <a:off x="122850" y="59200"/>
            <a:ext cx="2267975" cy="2211793"/>
          </a:xfrm>
          <a:prstGeom prst="rect">
            <a:avLst/>
          </a:prstGeom>
          <a:noFill/>
          <a:ln>
            <a:noFill/>
          </a:ln>
        </p:spPr>
      </p:pic>
      <p:pic>
        <p:nvPicPr>
          <p:cNvPr id="189" name="Google Shape;189;p30"/>
          <p:cNvPicPr preferRelativeResize="0"/>
          <p:nvPr/>
        </p:nvPicPr>
        <p:blipFill>
          <a:blip r:embed="rId4">
            <a:alphaModFix/>
          </a:blip>
          <a:stretch>
            <a:fillRect/>
          </a:stretch>
        </p:blipFill>
        <p:spPr>
          <a:xfrm>
            <a:off x="6541300" y="2493818"/>
            <a:ext cx="2602699" cy="2562994"/>
          </a:xfrm>
          <a:prstGeom prst="rect">
            <a:avLst/>
          </a:prstGeom>
          <a:noFill/>
          <a:ln>
            <a:noFill/>
          </a:ln>
        </p:spPr>
      </p:pic>
      <p:sp>
        <p:nvSpPr>
          <p:cNvPr id="190" name="Google Shape;190;p30"/>
          <p:cNvSpPr txBox="1"/>
          <p:nvPr/>
        </p:nvSpPr>
        <p:spPr>
          <a:xfrm>
            <a:off x="5533050" y="740425"/>
            <a:ext cx="13521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chemeClr val="dk2"/>
                </a:solidFill>
              </a:rPr>
              <a:t>Fals</a:t>
            </a:r>
            <a:r>
              <a:rPr b="1" lang="en-GB" sz="1200">
                <a:solidFill>
                  <a:schemeClr val="dk2"/>
                </a:solidFill>
              </a:rPr>
              <a:t>e-Positive</a:t>
            </a:r>
            <a:endParaRPr/>
          </a:p>
        </p:txBody>
      </p:sp>
      <p:sp>
        <p:nvSpPr>
          <p:cNvPr id="191" name="Google Shape;191;p30"/>
          <p:cNvSpPr txBox="1"/>
          <p:nvPr/>
        </p:nvSpPr>
        <p:spPr>
          <a:xfrm>
            <a:off x="2543950" y="3578525"/>
            <a:ext cx="13521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chemeClr val="dk2"/>
                </a:solidFill>
              </a:rPr>
              <a:t>False-Negative</a:t>
            </a:r>
            <a:endParaRPr/>
          </a:p>
        </p:txBody>
      </p:sp>
      <p:pic>
        <p:nvPicPr>
          <p:cNvPr id="192" name="Google Shape;192;p30"/>
          <p:cNvPicPr preferRelativeResize="0"/>
          <p:nvPr/>
        </p:nvPicPr>
        <p:blipFill>
          <a:blip r:embed="rId5">
            <a:alphaModFix/>
          </a:blip>
          <a:stretch>
            <a:fillRect/>
          </a:stretch>
        </p:blipFill>
        <p:spPr>
          <a:xfrm>
            <a:off x="6753175" y="44600"/>
            <a:ext cx="2267975" cy="2240998"/>
          </a:xfrm>
          <a:prstGeom prst="rect">
            <a:avLst/>
          </a:prstGeom>
          <a:noFill/>
          <a:ln>
            <a:noFill/>
          </a:ln>
        </p:spPr>
      </p:pic>
      <p:pic>
        <p:nvPicPr>
          <p:cNvPr id="193" name="Google Shape;193;p30"/>
          <p:cNvPicPr preferRelativeResize="0"/>
          <p:nvPr/>
        </p:nvPicPr>
        <p:blipFill>
          <a:blip r:embed="rId6">
            <a:alphaModFix/>
          </a:blip>
          <a:stretch>
            <a:fillRect/>
          </a:stretch>
        </p:blipFill>
        <p:spPr>
          <a:xfrm>
            <a:off x="122846" y="2718525"/>
            <a:ext cx="2421114" cy="2338300"/>
          </a:xfrm>
          <a:prstGeom prst="rect">
            <a:avLst/>
          </a:prstGeom>
          <a:noFill/>
          <a:ln>
            <a:noFill/>
          </a:ln>
        </p:spPr>
      </p:pic>
      <p:cxnSp>
        <p:nvCxnSpPr>
          <p:cNvPr id="194" name="Google Shape;194;p30"/>
          <p:cNvCxnSpPr/>
          <p:nvPr/>
        </p:nvCxnSpPr>
        <p:spPr>
          <a:xfrm rot="10800000">
            <a:off x="3040825" y="1175125"/>
            <a:ext cx="928200" cy="893400"/>
          </a:xfrm>
          <a:prstGeom prst="straightConnector1">
            <a:avLst/>
          </a:prstGeom>
          <a:noFill/>
          <a:ln cap="flat" cmpd="sng" w="9525">
            <a:solidFill>
              <a:schemeClr val="dk2"/>
            </a:solidFill>
            <a:prstDash val="solid"/>
            <a:round/>
            <a:headEnd len="med" w="med" type="none"/>
            <a:tailEnd len="med" w="med" type="triangle"/>
          </a:ln>
        </p:spPr>
      </p:cxnSp>
      <p:cxnSp>
        <p:nvCxnSpPr>
          <p:cNvPr id="195" name="Google Shape;195;p30"/>
          <p:cNvCxnSpPr/>
          <p:nvPr/>
        </p:nvCxnSpPr>
        <p:spPr>
          <a:xfrm flipH="1" rot="10800000">
            <a:off x="5138900" y="1175125"/>
            <a:ext cx="893400" cy="893400"/>
          </a:xfrm>
          <a:prstGeom prst="straightConnector1">
            <a:avLst/>
          </a:prstGeom>
          <a:noFill/>
          <a:ln cap="flat" cmpd="sng" w="9525">
            <a:solidFill>
              <a:schemeClr val="dk2"/>
            </a:solidFill>
            <a:prstDash val="solid"/>
            <a:round/>
            <a:headEnd len="med" w="med" type="none"/>
            <a:tailEnd len="med" w="med" type="triangle"/>
          </a:ln>
        </p:spPr>
      </p:cxnSp>
      <p:cxnSp>
        <p:nvCxnSpPr>
          <p:cNvPr id="196" name="Google Shape;196;p30"/>
          <p:cNvCxnSpPr/>
          <p:nvPr/>
        </p:nvCxnSpPr>
        <p:spPr>
          <a:xfrm flipH="1">
            <a:off x="2997625" y="2571750"/>
            <a:ext cx="971400" cy="971400"/>
          </a:xfrm>
          <a:prstGeom prst="straightConnector1">
            <a:avLst/>
          </a:prstGeom>
          <a:noFill/>
          <a:ln cap="flat" cmpd="sng" w="9525">
            <a:solidFill>
              <a:schemeClr val="dk2"/>
            </a:solidFill>
            <a:prstDash val="solid"/>
            <a:round/>
            <a:headEnd len="med" w="med" type="none"/>
            <a:tailEnd len="med" w="med" type="triangle"/>
          </a:ln>
        </p:spPr>
      </p:cxnSp>
      <p:cxnSp>
        <p:nvCxnSpPr>
          <p:cNvPr id="197" name="Google Shape;197;p30"/>
          <p:cNvCxnSpPr/>
          <p:nvPr/>
        </p:nvCxnSpPr>
        <p:spPr>
          <a:xfrm>
            <a:off x="5138900" y="2571750"/>
            <a:ext cx="997800" cy="9978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#3: </a:t>
            </a:r>
            <a:r>
              <a:rPr lang="en-GB"/>
              <a:t>Occurrences</a:t>
            </a:r>
            <a:r>
              <a:rPr lang="en-GB"/>
              <a:t> of Nationalities  </a:t>
            </a:r>
            <a:endParaRPr/>
          </a:p>
        </p:txBody>
      </p:sp>
      <p:sp>
        <p:nvSpPr>
          <p:cNvPr id="203" name="Google Shape;203;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Hypothesis</a:t>
            </a:r>
            <a:r>
              <a:rPr lang="en-GB"/>
              <a:t>: </a:t>
            </a:r>
            <a:endParaRPr/>
          </a:p>
          <a:p>
            <a:pPr indent="-342900" lvl="0" marL="457200" rtl="0" algn="l">
              <a:spcBef>
                <a:spcPts val="1600"/>
              </a:spcBef>
              <a:spcAft>
                <a:spcPts val="0"/>
              </a:spcAft>
              <a:buSzPts val="1800"/>
              <a:buChar char="-"/>
            </a:pPr>
            <a:r>
              <a:rPr lang="en-GB"/>
              <a:t>The model reacts too sensitive to mentionings of nationalities, since it could be a generalization based on ethnicity</a:t>
            </a:r>
            <a:endParaRPr/>
          </a:p>
          <a:p>
            <a:pPr indent="0" lvl="0" marL="0" rtl="0" algn="l">
              <a:spcBef>
                <a:spcPts val="1600"/>
              </a:spcBef>
              <a:spcAft>
                <a:spcPts val="0"/>
              </a:spcAft>
              <a:buNone/>
            </a:pPr>
            <a:r>
              <a:rPr b="1" lang="en-GB"/>
              <a:t>Reason</a:t>
            </a:r>
            <a:r>
              <a:rPr lang="en-GB"/>
              <a:t>: </a:t>
            </a:r>
            <a:endParaRPr/>
          </a:p>
          <a:p>
            <a:pPr indent="-342900" lvl="0" marL="457200" rtl="0" algn="l">
              <a:spcBef>
                <a:spcPts val="1600"/>
              </a:spcBef>
              <a:spcAft>
                <a:spcPts val="0"/>
              </a:spcAft>
              <a:buSzPts val="1800"/>
              <a:buChar char="-"/>
            </a:pPr>
            <a:r>
              <a:rPr lang="en-GB"/>
              <a:t>Manual Analysis</a:t>
            </a:r>
            <a:endParaRPr/>
          </a:p>
        </p:txBody>
      </p:sp>
      <p:sp>
        <p:nvSpPr>
          <p:cNvPr id="204" name="Google Shape;204;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Agenda</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GB"/>
              <a:t>Quick recap &amp; </a:t>
            </a:r>
            <a:r>
              <a:rPr lang="en-GB"/>
              <a:t>goals</a:t>
            </a:r>
            <a:endParaRPr/>
          </a:p>
          <a:p>
            <a:pPr indent="-342900" lvl="0" marL="457200" rtl="0" algn="l">
              <a:spcBef>
                <a:spcPts val="0"/>
              </a:spcBef>
              <a:spcAft>
                <a:spcPts val="0"/>
              </a:spcAft>
              <a:buSzPts val="1800"/>
              <a:buAutoNum type="arabicPeriod"/>
            </a:pPr>
            <a:r>
              <a:rPr lang="en-GB"/>
              <a:t>Technical Solution</a:t>
            </a:r>
            <a:endParaRPr/>
          </a:p>
          <a:p>
            <a:pPr indent="-342900" lvl="0" marL="457200" rtl="0" algn="l">
              <a:spcBef>
                <a:spcPts val="0"/>
              </a:spcBef>
              <a:spcAft>
                <a:spcPts val="0"/>
              </a:spcAft>
              <a:buSzPts val="1800"/>
              <a:buAutoNum type="arabicPeriod"/>
            </a:pPr>
            <a:r>
              <a:rPr lang="en-GB"/>
              <a:t>Methodology</a:t>
            </a:r>
            <a:endParaRPr/>
          </a:p>
          <a:p>
            <a:pPr indent="-342900" lvl="0" marL="457200" rtl="0" algn="l">
              <a:spcBef>
                <a:spcPts val="0"/>
              </a:spcBef>
              <a:spcAft>
                <a:spcPts val="0"/>
              </a:spcAft>
              <a:buSzPts val="1800"/>
              <a:buAutoNum type="arabicPeriod"/>
            </a:pPr>
            <a:r>
              <a:rPr lang="en-GB"/>
              <a:t>Error Classes</a:t>
            </a:r>
            <a:endParaRPr/>
          </a:p>
          <a:p>
            <a:pPr indent="-330200" lvl="1" marL="914400" rtl="0" algn="l">
              <a:spcBef>
                <a:spcPts val="0"/>
              </a:spcBef>
              <a:spcAft>
                <a:spcPts val="0"/>
              </a:spcAft>
              <a:buSzPts val="1600"/>
              <a:buAutoNum type="alphaLcPeriod"/>
            </a:pPr>
            <a:r>
              <a:rPr lang="en-GB" sz="1600"/>
              <a:t>Three best Error Classes</a:t>
            </a:r>
            <a:endParaRPr sz="1600"/>
          </a:p>
          <a:p>
            <a:pPr indent="-330200" lvl="1" marL="914400" rtl="0" algn="l">
              <a:spcBef>
                <a:spcPts val="0"/>
              </a:spcBef>
              <a:spcAft>
                <a:spcPts val="0"/>
              </a:spcAft>
              <a:buSzPts val="1600"/>
              <a:buAutoNum type="alphaLcPeriod"/>
            </a:pPr>
            <a:r>
              <a:rPr lang="en-GB" sz="1600"/>
              <a:t>Additional Error Classes</a:t>
            </a:r>
            <a:endParaRPr/>
          </a:p>
          <a:p>
            <a:pPr indent="-342900" lvl="0" marL="457200" rtl="0" algn="l">
              <a:spcBef>
                <a:spcPts val="0"/>
              </a:spcBef>
              <a:spcAft>
                <a:spcPts val="0"/>
              </a:spcAft>
              <a:buSzPts val="1800"/>
              <a:buAutoNum type="arabicPeriod"/>
            </a:pPr>
            <a:r>
              <a:rPr lang="en-GB"/>
              <a:t>Conclusion</a:t>
            </a:r>
            <a:endParaRPr/>
          </a:p>
        </p:txBody>
      </p:sp>
      <p:sp>
        <p:nvSpPr>
          <p:cNvPr id="62" name="Google Shape;6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2"/>
          <p:cNvSpPr txBox="1"/>
          <p:nvPr>
            <p:ph type="title"/>
          </p:nvPr>
        </p:nvSpPr>
        <p:spPr>
          <a:xfrm>
            <a:off x="267225" y="4520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Error Class #3: </a:t>
            </a:r>
            <a:r>
              <a:rPr lang="en-GB"/>
              <a:t>Occurrences of Nationalities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10" name="Google Shape;210;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211" name="Google Shape;211;p32"/>
          <p:cNvGraphicFramePr/>
          <p:nvPr/>
        </p:nvGraphicFramePr>
        <p:xfrm>
          <a:off x="0" y="1832700"/>
          <a:ext cx="3000000" cy="3000000"/>
        </p:xfrm>
        <a:graphic>
          <a:graphicData uri="http://schemas.openxmlformats.org/drawingml/2006/table">
            <a:tbl>
              <a:tblPr>
                <a:noFill/>
                <a:tableStyleId>{B3D6E512-7AA3-4F0F-B16A-32D88AFABEF3}</a:tableStyleId>
              </a:tblPr>
              <a:tblGrid>
                <a:gridCol w="585000"/>
                <a:gridCol w="649525"/>
                <a:gridCol w="980100"/>
                <a:gridCol w="1101075"/>
                <a:gridCol w="5828300"/>
              </a:tblGrid>
              <a:tr h="381000">
                <a:tc>
                  <a:txBody>
                    <a:bodyPr/>
                    <a:lstStyle/>
                    <a:p>
                      <a:pPr indent="0" lvl="0" marL="0" rtl="0" algn="l">
                        <a:spcBef>
                          <a:spcPts val="0"/>
                        </a:spcBef>
                        <a:spcAft>
                          <a:spcPts val="0"/>
                        </a:spcAft>
                        <a:buNone/>
                      </a:pPr>
                      <a:r>
                        <a:rPr b="1" lang="en-GB" sz="1200"/>
                        <a:t>ID</a:t>
                      </a:r>
                      <a:endParaRPr b="1" sz="1200"/>
                    </a:p>
                  </a:txBody>
                  <a:tcPr marT="91425" marB="91425" marR="91425" marL="91425"/>
                </a:tc>
                <a:tc>
                  <a:txBody>
                    <a:bodyPr/>
                    <a:lstStyle/>
                    <a:p>
                      <a:pPr indent="0" lvl="0" marL="0" rtl="0" algn="l">
                        <a:spcBef>
                          <a:spcPts val="0"/>
                        </a:spcBef>
                        <a:spcAft>
                          <a:spcPts val="0"/>
                        </a:spcAft>
                        <a:buNone/>
                      </a:pPr>
                      <a:r>
                        <a:rPr b="1" lang="en-GB" sz="1200"/>
                        <a:t>Label</a:t>
                      </a:r>
                      <a:endParaRPr b="1" sz="1200"/>
                    </a:p>
                  </a:txBody>
                  <a:tcPr marT="91425" marB="91425" marR="91425" marL="91425"/>
                </a:tc>
                <a:tc>
                  <a:txBody>
                    <a:bodyPr/>
                    <a:lstStyle/>
                    <a:p>
                      <a:pPr indent="0" lvl="0" marL="0" rtl="0" algn="l">
                        <a:spcBef>
                          <a:spcPts val="0"/>
                        </a:spcBef>
                        <a:spcAft>
                          <a:spcPts val="0"/>
                        </a:spcAft>
                        <a:buNone/>
                      </a:pPr>
                      <a:r>
                        <a:rPr b="1" lang="en-GB" sz="1200"/>
                        <a:t>Prediction</a:t>
                      </a:r>
                      <a:endParaRPr b="1" sz="1200"/>
                    </a:p>
                  </a:txBody>
                  <a:tcPr marT="91425" marB="91425" marR="91425" marL="91425"/>
                </a:tc>
                <a:tc>
                  <a:txBody>
                    <a:bodyPr/>
                    <a:lstStyle/>
                    <a:p>
                      <a:pPr indent="0" lvl="0" marL="0" rtl="0" algn="l">
                        <a:spcBef>
                          <a:spcPts val="0"/>
                        </a:spcBef>
                        <a:spcAft>
                          <a:spcPts val="0"/>
                        </a:spcAft>
                        <a:buNone/>
                      </a:pPr>
                      <a:r>
                        <a:rPr b="1" lang="en-GB" sz="1200"/>
                        <a:t>Confidence</a:t>
                      </a:r>
                      <a:endParaRPr b="1" sz="1200"/>
                    </a:p>
                  </a:txBody>
                  <a:tcPr marT="91425" marB="91425" marR="91425" marL="91425"/>
                </a:tc>
                <a:tc>
                  <a:txBody>
                    <a:bodyPr/>
                    <a:lstStyle/>
                    <a:p>
                      <a:pPr indent="0" lvl="0" marL="0" rtl="0" algn="l">
                        <a:spcBef>
                          <a:spcPts val="0"/>
                        </a:spcBef>
                        <a:spcAft>
                          <a:spcPts val="0"/>
                        </a:spcAft>
                        <a:buNone/>
                      </a:pPr>
                      <a:r>
                        <a:rPr b="1" lang="en-GB" sz="1200"/>
                        <a:t>Comment</a:t>
                      </a:r>
                      <a:endParaRPr b="1" sz="1200"/>
                    </a:p>
                  </a:txBody>
                  <a:tcPr marT="91425" marB="91425" marR="91425" marL="91425"/>
                </a:tc>
              </a:tr>
              <a:tr h="793350">
                <a:tc>
                  <a:txBody>
                    <a:bodyPr/>
                    <a:lstStyle/>
                    <a:p>
                      <a:pPr indent="0" lvl="0" marL="0" rtl="0" algn="l">
                        <a:spcBef>
                          <a:spcPts val="0"/>
                        </a:spcBef>
                        <a:spcAft>
                          <a:spcPts val="0"/>
                        </a:spcAft>
                        <a:buNone/>
                      </a:pPr>
                      <a:r>
                        <a:rPr lang="en-GB" sz="1200">
                          <a:solidFill>
                            <a:schemeClr val="dk2"/>
                          </a:solidFill>
                        </a:rPr>
                        <a:t>38</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1</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0.73</a:t>
                      </a:r>
                      <a:endParaRPr sz="1200">
                        <a:solidFill>
                          <a:schemeClr val="dk2"/>
                        </a:solidFill>
                      </a:endParaRPr>
                    </a:p>
                  </a:txBody>
                  <a:tcPr marT="91425" marB="91425" marR="91425" marL="91425"/>
                </a:tc>
                <a:tc>
                  <a:txBody>
                    <a:bodyPr/>
                    <a:lstStyle/>
                    <a:p>
                      <a:pPr indent="0" lvl="0" marL="0" rtl="0" algn="l">
                        <a:lnSpc>
                          <a:spcPct val="115000"/>
                        </a:lnSpc>
                        <a:spcBef>
                          <a:spcPts val="0"/>
                        </a:spcBef>
                        <a:spcAft>
                          <a:spcPts val="0"/>
                        </a:spcAft>
                        <a:buClr>
                          <a:schemeClr val="dk1"/>
                        </a:buClr>
                        <a:buSzPts val="1100"/>
                        <a:buFont typeface="Arial"/>
                        <a:buNone/>
                      </a:pPr>
                      <a:r>
                        <a:rPr lang="en-GB" sz="1200">
                          <a:solidFill>
                            <a:schemeClr val="dk2"/>
                          </a:solidFill>
                        </a:rPr>
                        <a:t>Manche Gäste kennen nicht die anderen kulturellen Regeln, manche setzen sich rüpelhaft darüber hinweg, wie am Strand oft einige Briten und Russen</a:t>
                      </a:r>
                      <a:endParaRPr sz="1200">
                        <a:solidFill>
                          <a:schemeClr val="dk2"/>
                        </a:solidFill>
                      </a:endParaRPr>
                    </a:p>
                  </a:txBody>
                  <a:tcPr marT="91425" marB="91425" marR="91425" marL="91425"/>
                </a:tc>
              </a:tr>
              <a:tr h="381000">
                <a:tc>
                  <a:txBody>
                    <a:bodyPr/>
                    <a:lstStyle/>
                    <a:p>
                      <a:pPr indent="0" lvl="0" marL="0" rtl="0" algn="l">
                        <a:spcBef>
                          <a:spcPts val="0"/>
                        </a:spcBef>
                        <a:spcAft>
                          <a:spcPts val="0"/>
                        </a:spcAft>
                        <a:buNone/>
                      </a:pPr>
                      <a:r>
                        <a:rPr lang="en-GB" sz="1200">
                          <a:solidFill>
                            <a:schemeClr val="dk2"/>
                          </a:solidFill>
                        </a:rPr>
                        <a:t>106</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1</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0.83</a:t>
                      </a:r>
                      <a:endParaRPr sz="1200">
                        <a:solidFill>
                          <a:schemeClr val="dk2"/>
                        </a:solidFill>
                      </a:endParaRPr>
                    </a:p>
                  </a:txBody>
                  <a:tcPr marT="91425" marB="91425" marR="91425" marL="91425"/>
                </a:tc>
                <a:tc>
                  <a:txBody>
                    <a:bodyPr/>
                    <a:lstStyle/>
                    <a:p>
                      <a:pPr indent="0" lvl="0" marL="0" rtl="0" algn="l">
                        <a:lnSpc>
                          <a:spcPct val="115000"/>
                        </a:lnSpc>
                        <a:spcBef>
                          <a:spcPts val="0"/>
                        </a:spcBef>
                        <a:spcAft>
                          <a:spcPts val="0"/>
                        </a:spcAft>
                        <a:buClr>
                          <a:schemeClr val="dk1"/>
                        </a:buClr>
                        <a:buSzPts val="1100"/>
                        <a:buFont typeface="Arial"/>
                        <a:buNone/>
                      </a:pPr>
                      <a:r>
                        <a:rPr lang="en-GB" sz="1200">
                          <a:solidFill>
                            <a:schemeClr val="dk2"/>
                          </a:solidFill>
                        </a:rPr>
                        <a:t>Ist doch so oder so nur wieder eine Beruhigungspille, für das gutgläubige deutsche Volk</a:t>
                      </a:r>
                      <a:endParaRPr sz="1200">
                        <a:solidFill>
                          <a:schemeClr val="dk2"/>
                        </a:solidFill>
                      </a:endParaRPr>
                    </a:p>
                  </a:txBody>
                  <a:tcPr marT="91425" marB="91425" marR="91425" marL="91425"/>
                </a:tc>
              </a:tr>
              <a:tr h="381000">
                <a:tc>
                  <a:txBody>
                    <a:bodyPr/>
                    <a:lstStyle/>
                    <a:p>
                      <a:pPr indent="0" lvl="0" marL="0" rtl="0" algn="l">
                        <a:spcBef>
                          <a:spcPts val="0"/>
                        </a:spcBef>
                        <a:spcAft>
                          <a:spcPts val="0"/>
                        </a:spcAft>
                        <a:buNone/>
                      </a:pPr>
                      <a:r>
                        <a:rPr lang="en-GB" sz="1200">
                          <a:solidFill>
                            <a:schemeClr val="dk2"/>
                          </a:solidFill>
                        </a:rPr>
                        <a:t>315</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1</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a:t>
                      </a:r>
                      <a:endParaRPr sz="1200">
                        <a:solidFill>
                          <a:schemeClr val="dk2"/>
                        </a:solidFill>
                      </a:endParaRPr>
                    </a:p>
                  </a:txBody>
                  <a:tcPr marT="91425" marB="91425" marR="91425" marL="91425"/>
                </a:tc>
                <a:tc>
                  <a:txBody>
                    <a:bodyPr/>
                    <a:lstStyle/>
                    <a:p>
                      <a:pPr indent="0" lvl="0" marL="0" rtl="0" algn="l">
                        <a:spcBef>
                          <a:spcPts val="0"/>
                        </a:spcBef>
                        <a:spcAft>
                          <a:spcPts val="0"/>
                        </a:spcAft>
                        <a:buNone/>
                      </a:pPr>
                      <a:r>
                        <a:rPr lang="en-GB" sz="1200">
                          <a:solidFill>
                            <a:schemeClr val="dk2"/>
                          </a:solidFill>
                        </a:rPr>
                        <a:t>0.51</a:t>
                      </a:r>
                      <a:endParaRPr sz="1200">
                        <a:solidFill>
                          <a:schemeClr val="dk2"/>
                        </a:solidFill>
                      </a:endParaRPr>
                    </a:p>
                  </a:txBody>
                  <a:tcPr marT="91425" marB="91425" marR="91425" marL="91425"/>
                </a:tc>
                <a:tc>
                  <a:txBody>
                    <a:bodyPr/>
                    <a:lstStyle/>
                    <a:p>
                      <a:pPr indent="0" lvl="0" marL="0" rtl="0" algn="l">
                        <a:lnSpc>
                          <a:spcPct val="115000"/>
                        </a:lnSpc>
                        <a:spcBef>
                          <a:spcPts val="0"/>
                        </a:spcBef>
                        <a:spcAft>
                          <a:spcPts val="0"/>
                        </a:spcAft>
                        <a:buClr>
                          <a:schemeClr val="dk1"/>
                        </a:buClr>
                        <a:buSzPts val="1100"/>
                        <a:buFont typeface="Arial"/>
                        <a:buNone/>
                      </a:pPr>
                      <a:r>
                        <a:rPr lang="en-GB" sz="1200">
                          <a:solidFill>
                            <a:schemeClr val="dk2"/>
                          </a:solidFill>
                        </a:rPr>
                        <a:t>Der Bürgermeister von Boostedt hat mutig und eindrucksvoll beschrieben, wie furchtbar sich die afrikanischen Migranten, die keine Bleibeperspektive haben, verhalten und wie die Akzeptanz in der Bevölkerung schwindet</a:t>
                      </a:r>
                      <a:endParaRPr sz="1200">
                        <a:solidFill>
                          <a:schemeClr val="dk2"/>
                        </a:solidFill>
                      </a:endParaRPr>
                    </a:p>
                  </a:txBody>
                  <a:tcPr marT="91425" marB="91425" marR="91425" marL="91425"/>
                </a:tc>
              </a:tr>
            </a:tbl>
          </a:graphicData>
        </a:graphic>
      </p:graphicFrame>
      <p:sp>
        <p:nvSpPr>
          <p:cNvPr id="212" name="Google Shape;212;p32"/>
          <p:cNvSpPr txBox="1"/>
          <p:nvPr/>
        </p:nvSpPr>
        <p:spPr>
          <a:xfrm>
            <a:off x="267225" y="1205850"/>
            <a:ext cx="3186900" cy="575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1" lang="en-GB" sz="1800">
                <a:solidFill>
                  <a:schemeClr val="dk2"/>
                </a:solidFill>
              </a:rPr>
              <a:t>Example</a:t>
            </a:r>
            <a:r>
              <a:rPr lang="en-GB" sz="1800">
                <a:solidFill>
                  <a:schemeClr val="dk2"/>
                </a:solidFill>
              </a:rPr>
              <a: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#3: </a:t>
            </a:r>
            <a:r>
              <a:rPr lang="en-GB"/>
              <a:t>Occurrences of Nationalities  </a:t>
            </a:r>
            <a:endParaRPr/>
          </a:p>
          <a:p>
            <a:pPr indent="0" lvl="0" marL="0" rtl="0" algn="l">
              <a:spcBef>
                <a:spcPts val="0"/>
              </a:spcBef>
              <a:spcAft>
                <a:spcPts val="0"/>
              </a:spcAft>
              <a:buNone/>
            </a:pPr>
            <a:r>
              <a:t/>
            </a:r>
            <a:endParaRPr/>
          </a:p>
        </p:txBody>
      </p:sp>
      <p:sp>
        <p:nvSpPr>
          <p:cNvPr id="218" name="Google Shape;218;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t>Implementation:</a:t>
            </a:r>
            <a:br>
              <a:rPr b="1" lang="en-GB"/>
            </a:br>
            <a:r>
              <a:rPr lang="en-GB"/>
              <a:t>-</a:t>
            </a:r>
            <a:r>
              <a:rPr b="1" lang="en-GB"/>
              <a:t> </a:t>
            </a:r>
            <a:r>
              <a:rPr lang="en-GB" sz="1600"/>
              <a:t>Contains lowercase substring based on list </a:t>
            </a:r>
            <a:br>
              <a:rPr lang="en-GB" sz="1600"/>
            </a:br>
            <a:r>
              <a:rPr lang="en-GB" sz="1600"/>
              <a:t>of nationalities (about 199 * 4 words)</a:t>
            </a:r>
            <a:endParaRPr sz="1600"/>
          </a:p>
          <a:p>
            <a:pPr indent="0" lvl="0" marL="0" rtl="0" algn="l">
              <a:spcBef>
                <a:spcPts val="1600"/>
              </a:spcBef>
              <a:spcAft>
                <a:spcPts val="0"/>
              </a:spcAft>
              <a:buClr>
                <a:schemeClr val="dk1"/>
              </a:buClr>
              <a:buSzPts val="1100"/>
              <a:buFont typeface="Arial"/>
              <a:buNone/>
            </a:pPr>
            <a:r>
              <a:rPr b="1" lang="en-GB"/>
              <a:t>Filter:</a:t>
            </a:r>
            <a:endParaRPr/>
          </a:p>
          <a:p>
            <a:pPr indent="0" lvl="0" marL="0" rtl="0" algn="l">
              <a:spcBef>
                <a:spcPts val="1600"/>
              </a:spcBef>
              <a:spcAft>
                <a:spcPts val="1600"/>
              </a:spcAft>
              <a:buNone/>
            </a:pPr>
            <a:r>
              <a:t/>
            </a:r>
            <a:endParaRPr/>
          </a:p>
        </p:txBody>
      </p:sp>
      <p:sp>
        <p:nvSpPr>
          <p:cNvPr id="219" name="Google Shape;219;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pic>
        <p:nvPicPr>
          <p:cNvPr id="220" name="Google Shape;220;p33"/>
          <p:cNvPicPr preferRelativeResize="0"/>
          <p:nvPr/>
        </p:nvPicPr>
        <p:blipFill>
          <a:blip r:embed="rId3">
            <a:alphaModFix/>
          </a:blip>
          <a:stretch>
            <a:fillRect/>
          </a:stretch>
        </p:blipFill>
        <p:spPr>
          <a:xfrm>
            <a:off x="5625575" y="205482"/>
            <a:ext cx="3206725" cy="4584618"/>
          </a:xfrm>
          <a:prstGeom prst="rect">
            <a:avLst/>
          </a:prstGeom>
          <a:noFill/>
          <a:ln>
            <a:noFill/>
          </a:ln>
        </p:spPr>
      </p:pic>
      <p:pic>
        <p:nvPicPr>
          <p:cNvPr id="221" name="Google Shape;221;p33"/>
          <p:cNvPicPr preferRelativeResize="0"/>
          <p:nvPr/>
        </p:nvPicPr>
        <p:blipFill>
          <a:blip r:embed="rId4">
            <a:alphaModFix/>
          </a:blip>
          <a:stretch>
            <a:fillRect/>
          </a:stretch>
        </p:blipFill>
        <p:spPr>
          <a:xfrm>
            <a:off x="311700" y="2974525"/>
            <a:ext cx="5313875" cy="167849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#3: Occurrences of Nationalities  </a:t>
            </a:r>
            <a:endParaRPr/>
          </a:p>
          <a:p>
            <a:pPr indent="0" lvl="0" marL="0" rtl="0" algn="l">
              <a:spcBef>
                <a:spcPts val="0"/>
              </a:spcBef>
              <a:spcAft>
                <a:spcPts val="0"/>
              </a:spcAft>
              <a:buNone/>
            </a:pPr>
            <a:r>
              <a:t/>
            </a:r>
            <a:endParaRPr/>
          </a:p>
        </p:txBody>
      </p:sp>
      <p:sp>
        <p:nvSpPr>
          <p:cNvPr id="227" name="Google Shape;227;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t>Metrics</a:t>
            </a:r>
            <a:r>
              <a:rPr lang="en-GB"/>
              <a:t>: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0"/>
              </a:spcAft>
              <a:buClr>
                <a:schemeClr val="dk1"/>
              </a:buClr>
              <a:buSzPts val="1100"/>
              <a:buFont typeface="Arial"/>
              <a:buNone/>
            </a:pPr>
            <a:r>
              <a:rPr b="1" lang="en-GB"/>
              <a:t>Conclusion</a:t>
            </a:r>
            <a:r>
              <a:rPr lang="en-GB"/>
              <a:t>:</a:t>
            </a:r>
            <a:br>
              <a:rPr lang="en-GB"/>
            </a:br>
            <a:r>
              <a:rPr lang="en-GB" sz="1600"/>
              <a:t>Adding more training data containing comments with references to nationailites, could benefit the model</a:t>
            </a:r>
            <a:endParaRPr/>
          </a:p>
          <a:p>
            <a:pPr indent="0" lvl="0" marL="0" rtl="0" algn="l">
              <a:spcBef>
                <a:spcPts val="1600"/>
              </a:spcBef>
              <a:spcAft>
                <a:spcPts val="1600"/>
              </a:spcAft>
              <a:buNone/>
            </a:pPr>
            <a:r>
              <a:t/>
            </a:r>
            <a:endParaRPr/>
          </a:p>
        </p:txBody>
      </p:sp>
      <p:sp>
        <p:nvSpPr>
          <p:cNvPr id="228" name="Google Shape;228;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229" name="Google Shape;229;p34"/>
          <p:cNvGraphicFramePr/>
          <p:nvPr/>
        </p:nvGraphicFramePr>
        <p:xfrm>
          <a:off x="0" y="1636761"/>
          <a:ext cx="3000000" cy="3000000"/>
        </p:xfrm>
        <a:graphic>
          <a:graphicData uri="http://schemas.openxmlformats.org/drawingml/2006/table">
            <a:tbl>
              <a:tblPr>
                <a:noFill/>
                <a:tableStyleId>{B3D6E512-7AA3-4F0F-B16A-32D88AFABEF3}</a:tableStyleId>
              </a:tblPr>
              <a:tblGrid>
                <a:gridCol w="1524000"/>
                <a:gridCol w="1524000"/>
                <a:gridCol w="1524000"/>
                <a:gridCol w="1524000"/>
                <a:gridCol w="1524000"/>
                <a:gridCol w="1524000"/>
              </a:tblGrid>
              <a:tr h="100000">
                <a:tc>
                  <a:txBody>
                    <a:bodyPr/>
                    <a:lstStyle/>
                    <a:p>
                      <a:pPr indent="0" lvl="0" marL="0" rtl="0" algn="l">
                        <a:spcBef>
                          <a:spcPts val="0"/>
                        </a:spcBef>
                        <a:spcAft>
                          <a:spcPts val="0"/>
                        </a:spcAft>
                        <a:buNone/>
                      </a:pPr>
                      <a:r>
                        <a:t/>
                      </a:r>
                      <a:endParaRPr sz="1200"/>
                    </a:p>
                  </a:txBody>
                  <a:tcPr marT="91425" marB="91425" marR="91425" marL="91425"/>
                </a:tc>
                <a:tc>
                  <a:txBody>
                    <a:bodyPr/>
                    <a:lstStyle/>
                    <a:p>
                      <a:pPr indent="0" lvl="0" marL="0" rtl="0" algn="l">
                        <a:spcBef>
                          <a:spcPts val="0"/>
                        </a:spcBef>
                        <a:spcAft>
                          <a:spcPts val="0"/>
                        </a:spcAft>
                        <a:buNone/>
                      </a:pPr>
                      <a:r>
                        <a:rPr b="1" lang="en-GB" sz="1200"/>
                        <a:t>Precision</a:t>
                      </a:r>
                      <a:endParaRPr b="1" sz="1200"/>
                    </a:p>
                  </a:txBody>
                  <a:tcPr marT="91425" marB="91425" marR="91425" marL="91425"/>
                </a:tc>
                <a:tc>
                  <a:txBody>
                    <a:bodyPr/>
                    <a:lstStyle/>
                    <a:p>
                      <a:pPr indent="0" lvl="0" marL="0" rtl="0" algn="l">
                        <a:spcBef>
                          <a:spcPts val="0"/>
                        </a:spcBef>
                        <a:spcAft>
                          <a:spcPts val="0"/>
                        </a:spcAft>
                        <a:buNone/>
                      </a:pPr>
                      <a:r>
                        <a:rPr b="1" lang="en-GB" sz="1200"/>
                        <a:t>Recall</a:t>
                      </a:r>
                      <a:endParaRPr b="1" sz="1200"/>
                    </a:p>
                  </a:txBody>
                  <a:tcPr marT="91425" marB="91425" marR="91425" marL="91425"/>
                </a:tc>
                <a:tc>
                  <a:txBody>
                    <a:bodyPr/>
                    <a:lstStyle/>
                    <a:p>
                      <a:pPr indent="0" lvl="0" marL="0" rtl="0" algn="l">
                        <a:spcBef>
                          <a:spcPts val="0"/>
                        </a:spcBef>
                        <a:spcAft>
                          <a:spcPts val="0"/>
                        </a:spcAft>
                        <a:buNone/>
                      </a:pPr>
                      <a:r>
                        <a:rPr b="1" lang="en-GB" sz="1200"/>
                        <a:t>Accuracy</a:t>
                      </a:r>
                      <a:endParaRPr b="1" sz="1200"/>
                    </a:p>
                  </a:txBody>
                  <a:tcPr marT="91425" marB="91425" marR="91425" marL="91425"/>
                </a:tc>
                <a:tc>
                  <a:txBody>
                    <a:bodyPr/>
                    <a:lstStyle/>
                    <a:p>
                      <a:pPr indent="0" lvl="0" marL="0" rtl="0" algn="l">
                        <a:spcBef>
                          <a:spcPts val="0"/>
                        </a:spcBef>
                        <a:spcAft>
                          <a:spcPts val="0"/>
                        </a:spcAft>
                        <a:buNone/>
                      </a:pPr>
                      <a:r>
                        <a:rPr b="1" lang="en-GB" sz="1200"/>
                        <a:t>F1</a:t>
                      </a:r>
                      <a:endParaRPr b="1" sz="1200"/>
                    </a:p>
                  </a:txBody>
                  <a:tcPr marT="91425" marB="91425" marR="91425" marL="91425"/>
                </a:tc>
                <a:tc>
                  <a:txBody>
                    <a:bodyPr/>
                    <a:lstStyle/>
                    <a:p>
                      <a:pPr indent="0" lvl="0" marL="0" rtl="0" algn="l">
                        <a:spcBef>
                          <a:spcPts val="0"/>
                        </a:spcBef>
                        <a:spcAft>
                          <a:spcPts val="0"/>
                        </a:spcAft>
                        <a:buNone/>
                      </a:pPr>
                      <a:r>
                        <a:rPr b="1" lang="en-GB" sz="1200"/>
                        <a:t>TP/TN/FP/FN</a:t>
                      </a:r>
                      <a:endParaRPr b="1" sz="1200"/>
                    </a:p>
                  </a:txBody>
                  <a:tcPr marT="91425" marB="91425" marR="91425" marL="91425"/>
                </a:tc>
              </a:tr>
              <a:tr h="100000">
                <a:tc>
                  <a:txBody>
                    <a:bodyPr/>
                    <a:lstStyle/>
                    <a:p>
                      <a:pPr indent="0" lvl="0" marL="0" rtl="0" algn="l">
                        <a:spcBef>
                          <a:spcPts val="0"/>
                        </a:spcBef>
                        <a:spcAft>
                          <a:spcPts val="0"/>
                        </a:spcAft>
                        <a:buNone/>
                      </a:pPr>
                      <a:r>
                        <a:rPr b="1" lang="en-GB" sz="1200"/>
                        <a:t>Error Class</a:t>
                      </a:r>
                      <a:endParaRPr b="1" sz="12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200">
                          <a:solidFill>
                            <a:schemeClr val="dk2"/>
                          </a:solidFill>
                        </a:rPr>
                        <a:t>0.69</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0.57</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0.62</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0.62</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200">
                          <a:solidFill>
                            <a:schemeClr val="dk2"/>
                          </a:solidFill>
                        </a:rPr>
                        <a:t>51/49/23/39</a:t>
                      </a:r>
                      <a:endParaRPr sz="1200">
                        <a:solidFill>
                          <a:schemeClr val="dk2"/>
                        </a:solidFill>
                      </a:endParaRPr>
                    </a:p>
                  </a:txBody>
                  <a:tcPr marT="91425" marB="91425" marR="91425" marL="91425">
                    <a:lnB cap="flat" cmpd="sng" w="9525">
                      <a:solidFill>
                        <a:srgbClr val="9E9E9E"/>
                      </a:solidFill>
                      <a:prstDash val="solid"/>
                      <a:round/>
                      <a:headEnd len="sm" w="sm" type="none"/>
                      <a:tailEnd len="sm" w="sm" type="none"/>
                    </a:lnB>
                  </a:tcPr>
                </a:tc>
              </a:tr>
              <a:tr h="100000">
                <a:tc>
                  <a:txBody>
                    <a:bodyPr/>
                    <a:lstStyle/>
                    <a:p>
                      <a:pPr indent="0" lvl="0" marL="0" rtl="0" algn="l">
                        <a:spcBef>
                          <a:spcPts val="0"/>
                        </a:spcBef>
                        <a:spcAft>
                          <a:spcPts val="0"/>
                        </a:spcAft>
                        <a:buNone/>
                      </a:pPr>
                      <a:r>
                        <a:rPr b="1" lang="en-GB" sz="1200"/>
                        <a:t>Model Before</a:t>
                      </a:r>
                      <a:endParaRPr b="1" sz="12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0.64</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0.55</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0.67</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0.59</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200">
                          <a:solidFill>
                            <a:schemeClr val="dk2"/>
                          </a:solidFill>
                        </a:rPr>
                        <a:t>157/295/88/130</a:t>
                      </a:r>
                      <a:endParaRPr sz="1200">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9275">
                <a:tc>
                  <a:txBody>
                    <a:bodyPr/>
                    <a:lstStyle/>
                    <a:p>
                      <a:pPr indent="0" lvl="0" marL="0" rtl="0" algn="l">
                        <a:spcBef>
                          <a:spcPts val="0"/>
                        </a:spcBef>
                        <a:spcAft>
                          <a:spcPts val="0"/>
                        </a:spcAft>
                        <a:buNone/>
                      </a:pPr>
                      <a:r>
                        <a:rPr b="1" lang="en-GB" sz="1200"/>
                        <a:t>Model After</a:t>
                      </a:r>
                      <a:endParaRPr b="1" sz="12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0.75</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0.68</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0.77</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GB" sz="1200">
                          <a:solidFill>
                            <a:schemeClr val="dk2"/>
                          </a:solidFill>
                        </a:rPr>
                        <a:t>0.72</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GB" sz="1200">
                          <a:solidFill>
                            <a:schemeClr val="dk2"/>
                          </a:solidFill>
                        </a:rPr>
                        <a:t>196/318/65/91</a:t>
                      </a:r>
                      <a:endParaRPr sz="1200">
                        <a:solidFill>
                          <a:schemeClr val="dk2"/>
                        </a:solidFill>
                      </a:endParaRPr>
                    </a:p>
                  </a:txBody>
                  <a:tcPr marT="91425" marB="91425" marR="91425" marL="91425">
                    <a:lnT cap="flat" cmpd="sng" w="9525">
                      <a:solidFill>
                        <a:srgbClr val="9E9E9E"/>
                      </a:solidFill>
                      <a:prstDash val="solid"/>
                      <a:round/>
                      <a:headEnd len="sm" w="sm" type="none"/>
                      <a:tailEnd len="sm" w="sm" type="none"/>
                    </a:lnT>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Additional Error Classes</a:t>
            </a:r>
            <a:endParaRPr/>
          </a:p>
        </p:txBody>
      </p:sp>
      <p:sp>
        <p:nvSpPr>
          <p:cNvPr id="235" name="Google Shape;235;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b="1" lang="en-GB"/>
              <a:t>Textlength</a:t>
            </a:r>
            <a:endParaRPr b="1"/>
          </a:p>
          <a:p>
            <a:pPr indent="-330200" lvl="1" marL="914400" rtl="0" algn="l">
              <a:lnSpc>
                <a:spcPct val="100000"/>
              </a:lnSpc>
              <a:spcBef>
                <a:spcPts val="0"/>
              </a:spcBef>
              <a:spcAft>
                <a:spcPts val="0"/>
              </a:spcAft>
              <a:buSzPts val="1600"/>
              <a:buChar char="◆"/>
            </a:pPr>
            <a:r>
              <a:rPr b="1" lang="en-GB" sz="1600"/>
              <a:t>Hypothesis</a:t>
            </a:r>
            <a:r>
              <a:rPr lang="en-GB" sz="1600"/>
              <a:t>: “</a:t>
            </a:r>
            <a:r>
              <a:rPr lang="en-GB" sz="1600"/>
              <a:t>The meaning of a comment with less than 5 words are harder to understand, compared to longer comments”</a:t>
            </a:r>
            <a:endParaRPr sz="1600"/>
          </a:p>
          <a:p>
            <a:pPr indent="-330200" lvl="1" marL="914400" rtl="0" algn="l">
              <a:lnSpc>
                <a:spcPct val="100000"/>
              </a:lnSpc>
              <a:spcBef>
                <a:spcPts val="0"/>
              </a:spcBef>
              <a:spcAft>
                <a:spcPts val="0"/>
              </a:spcAft>
              <a:buSzPts val="1600"/>
              <a:buChar char="◆"/>
            </a:pPr>
            <a:r>
              <a:rPr b="1" lang="en-GB" sz="1600"/>
              <a:t>Example</a:t>
            </a:r>
            <a:r>
              <a:rPr lang="en-GB" sz="1600"/>
              <a:t>: “völlig Weltfremd sind die Verantwortlichen” (false-positive)</a:t>
            </a:r>
            <a:endParaRPr sz="1600"/>
          </a:p>
          <a:p>
            <a:pPr indent="-330200" lvl="1" marL="914400" rtl="0" algn="l">
              <a:lnSpc>
                <a:spcPct val="100000"/>
              </a:lnSpc>
              <a:spcBef>
                <a:spcPts val="0"/>
              </a:spcBef>
              <a:spcAft>
                <a:spcPts val="0"/>
              </a:spcAft>
              <a:buSzPts val="1600"/>
              <a:buChar char="◆"/>
            </a:pPr>
            <a:r>
              <a:rPr b="1" lang="en-GB" sz="1600"/>
              <a:t>Metrics</a:t>
            </a:r>
            <a:r>
              <a:rPr lang="en-GB" sz="1600"/>
              <a:t>: </a:t>
            </a:r>
            <a:r>
              <a:rPr b="1" lang="en-GB" sz="1600"/>
              <a:t>F1: 0.67(0.00), TP: 1 TN: 2 FP: 1 FN: 0</a:t>
            </a:r>
            <a:br>
              <a:rPr b="1" lang="en-GB" sz="1600"/>
            </a:br>
            <a:endParaRPr b="1" sz="1600"/>
          </a:p>
          <a:p>
            <a:pPr indent="-342900" lvl="0" marL="457200" rtl="0" algn="l">
              <a:lnSpc>
                <a:spcPct val="100000"/>
              </a:lnSpc>
              <a:spcBef>
                <a:spcPts val="0"/>
              </a:spcBef>
              <a:spcAft>
                <a:spcPts val="0"/>
              </a:spcAft>
              <a:buSzPts val="1800"/>
              <a:buChar char="➔"/>
            </a:pPr>
            <a:r>
              <a:rPr b="1" lang="en-GB"/>
              <a:t>Negation</a:t>
            </a:r>
            <a:endParaRPr b="1"/>
          </a:p>
          <a:p>
            <a:pPr indent="-330200" lvl="1" marL="914400" rtl="0" algn="l">
              <a:lnSpc>
                <a:spcPct val="100000"/>
              </a:lnSpc>
              <a:spcBef>
                <a:spcPts val="0"/>
              </a:spcBef>
              <a:spcAft>
                <a:spcPts val="0"/>
              </a:spcAft>
              <a:buSzPts val="1600"/>
              <a:buChar char="◆"/>
            </a:pPr>
            <a:r>
              <a:rPr b="1" lang="en-GB" sz="1600"/>
              <a:t>Hypothesis</a:t>
            </a:r>
            <a:r>
              <a:rPr lang="en-GB" sz="1600"/>
              <a:t>: “The use of negations can make it harder to understand the meaning of comment for the model”</a:t>
            </a:r>
            <a:endParaRPr sz="1600"/>
          </a:p>
          <a:p>
            <a:pPr indent="-330200" lvl="1" marL="914400" rtl="0" algn="l">
              <a:lnSpc>
                <a:spcPct val="100000"/>
              </a:lnSpc>
              <a:spcBef>
                <a:spcPts val="0"/>
              </a:spcBef>
              <a:spcAft>
                <a:spcPts val="0"/>
              </a:spcAft>
              <a:buSzPts val="1600"/>
              <a:buChar char="◆"/>
            </a:pPr>
            <a:r>
              <a:rPr b="1" lang="en-GB" sz="1600"/>
              <a:t>Example</a:t>
            </a:r>
            <a:r>
              <a:rPr lang="en-GB" sz="1600"/>
              <a:t>: “Alle anderen waren und sind keine Flüchtlinge, denn sie wurden weder verfolgt noch kommen sie aus Kriegsgebieten. &lt;...&gt;” (false-positive)</a:t>
            </a:r>
            <a:endParaRPr sz="1600"/>
          </a:p>
          <a:p>
            <a:pPr indent="-330200" lvl="1" marL="914400" rtl="0" algn="l">
              <a:lnSpc>
                <a:spcPct val="100000"/>
              </a:lnSpc>
              <a:spcBef>
                <a:spcPts val="0"/>
              </a:spcBef>
              <a:spcAft>
                <a:spcPts val="0"/>
              </a:spcAft>
              <a:buSzPts val="1600"/>
              <a:buChar char="◆"/>
            </a:pPr>
            <a:r>
              <a:rPr b="1" lang="en-GB" sz="1600"/>
              <a:t>Metrics</a:t>
            </a:r>
            <a:r>
              <a:rPr lang="en-GB" sz="1600"/>
              <a:t>: </a:t>
            </a:r>
            <a:r>
              <a:rPr b="1" lang="en-GB" sz="1600"/>
              <a:t>F1: 0.59(0.00), TP: 84 TN: 135 FP: 40 FN: 76</a:t>
            </a:r>
            <a:endParaRPr b="1" sz="1600"/>
          </a:p>
        </p:txBody>
      </p:sp>
      <p:sp>
        <p:nvSpPr>
          <p:cNvPr id="236" name="Google Shape;236;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Additional Error Classes</a:t>
            </a:r>
            <a:endParaRPr/>
          </a:p>
        </p:txBody>
      </p:sp>
      <p:sp>
        <p:nvSpPr>
          <p:cNvPr id="242" name="Google Shape;242;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b="1" lang="en-GB"/>
              <a:t>Animals as Insults</a:t>
            </a:r>
            <a:endParaRPr b="1"/>
          </a:p>
          <a:p>
            <a:pPr indent="-330200" lvl="1" marL="914400" rtl="0" algn="l">
              <a:lnSpc>
                <a:spcPct val="100000"/>
              </a:lnSpc>
              <a:spcBef>
                <a:spcPts val="0"/>
              </a:spcBef>
              <a:spcAft>
                <a:spcPts val="0"/>
              </a:spcAft>
              <a:buSzPts val="1600"/>
              <a:buChar char="◆"/>
            </a:pPr>
            <a:r>
              <a:rPr b="1" lang="en-GB" sz="1600"/>
              <a:t>Hypothesis</a:t>
            </a:r>
            <a:r>
              <a:rPr lang="en-GB" sz="1600"/>
              <a:t>: “The model has problems recognizing if an animal references is meant dehumanizing” </a:t>
            </a:r>
            <a:endParaRPr sz="1600"/>
          </a:p>
          <a:p>
            <a:pPr indent="-330200" lvl="1" marL="914400" rtl="0" algn="l">
              <a:lnSpc>
                <a:spcPct val="100000"/>
              </a:lnSpc>
              <a:spcBef>
                <a:spcPts val="0"/>
              </a:spcBef>
              <a:spcAft>
                <a:spcPts val="0"/>
              </a:spcAft>
              <a:buSzPts val="1600"/>
              <a:buChar char="◆"/>
            </a:pPr>
            <a:r>
              <a:rPr b="1" lang="en-GB" sz="1600"/>
              <a:t>Example</a:t>
            </a:r>
            <a:r>
              <a:rPr lang="en-GB" sz="1600"/>
              <a:t>: “CH HABE MIT GENÜGEND DIESER AFFEN GESPROCHEN UND BITTERE ERFAHRUNGEN GEMACHT &lt;...&gt;” (false-negative)</a:t>
            </a:r>
            <a:endParaRPr sz="1600"/>
          </a:p>
          <a:p>
            <a:pPr indent="-330200" lvl="1" marL="914400" rtl="0" algn="l">
              <a:lnSpc>
                <a:spcPct val="100000"/>
              </a:lnSpc>
              <a:spcBef>
                <a:spcPts val="0"/>
              </a:spcBef>
              <a:spcAft>
                <a:spcPts val="0"/>
              </a:spcAft>
              <a:buSzPts val="1600"/>
              <a:buChar char="◆"/>
            </a:pPr>
            <a:r>
              <a:rPr b="1" lang="en-GB" sz="1600"/>
              <a:t>Metrics</a:t>
            </a:r>
            <a:r>
              <a:rPr lang="en-GB" sz="1600"/>
              <a:t>: </a:t>
            </a:r>
            <a:r>
              <a:rPr b="1" lang="en-GB" sz="1600"/>
              <a:t>F1: 0.67(0.02), TP: 11 TN: 8 FP: 3 FN: 8</a:t>
            </a:r>
            <a:br>
              <a:rPr b="1" lang="en-GB" sz="1600"/>
            </a:br>
            <a:endParaRPr/>
          </a:p>
          <a:p>
            <a:pPr indent="-342900" lvl="0" marL="457200" rtl="0" algn="l">
              <a:spcBef>
                <a:spcPts val="0"/>
              </a:spcBef>
              <a:spcAft>
                <a:spcPts val="0"/>
              </a:spcAft>
              <a:buSzPts val="1800"/>
              <a:buChar char="➔"/>
            </a:pPr>
            <a:r>
              <a:rPr b="1" lang="en-GB"/>
              <a:t>Readability</a:t>
            </a:r>
            <a:endParaRPr b="1"/>
          </a:p>
          <a:p>
            <a:pPr indent="-330200" lvl="1" marL="914400" rtl="0" algn="l">
              <a:lnSpc>
                <a:spcPct val="100000"/>
              </a:lnSpc>
              <a:spcBef>
                <a:spcPts val="0"/>
              </a:spcBef>
              <a:spcAft>
                <a:spcPts val="0"/>
              </a:spcAft>
              <a:buSzPts val="1600"/>
              <a:buChar char="◆"/>
            </a:pPr>
            <a:r>
              <a:rPr b="1" lang="en-GB" sz="1600"/>
              <a:t>Hypothesis</a:t>
            </a:r>
            <a:r>
              <a:rPr lang="en-GB" sz="1600"/>
              <a:t>: “The meaning of comments with an “Automated Readability Index” higher than 8 are harder to understand for the model”</a:t>
            </a:r>
            <a:endParaRPr sz="1600"/>
          </a:p>
          <a:p>
            <a:pPr indent="-330200" lvl="1" marL="914400" rtl="0" algn="l">
              <a:lnSpc>
                <a:spcPct val="100000"/>
              </a:lnSpc>
              <a:spcBef>
                <a:spcPts val="0"/>
              </a:spcBef>
              <a:spcAft>
                <a:spcPts val="0"/>
              </a:spcAft>
              <a:buSzPts val="1600"/>
              <a:buChar char="◆"/>
            </a:pPr>
            <a:r>
              <a:rPr b="1" lang="en-GB" sz="1600"/>
              <a:t>Example</a:t>
            </a:r>
            <a:r>
              <a:rPr lang="en-GB" sz="1600"/>
              <a:t>: “Herzlich Willkommen asozialer Abschaum und primitiver Bodensatz der moslemischen Dritten Welt!” (Index: 19.6; false-positive)</a:t>
            </a:r>
            <a:endParaRPr sz="1600"/>
          </a:p>
          <a:p>
            <a:pPr indent="-330200" lvl="1" marL="914400" rtl="0" algn="l">
              <a:lnSpc>
                <a:spcPct val="100000"/>
              </a:lnSpc>
              <a:spcBef>
                <a:spcPts val="0"/>
              </a:spcBef>
              <a:spcAft>
                <a:spcPts val="0"/>
              </a:spcAft>
              <a:buSzPts val="1600"/>
              <a:buChar char="◆"/>
            </a:pPr>
            <a:r>
              <a:rPr b="1" lang="en-GB" sz="1600"/>
              <a:t>Metrics: F1: 0.57(0.02), TP: 105 TN: 183 FP: 60 FN: 95</a:t>
            </a:r>
            <a:endParaRPr b="1" sz="1600"/>
          </a:p>
        </p:txBody>
      </p:sp>
      <p:sp>
        <p:nvSpPr>
          <p:cNvPr id="243" name="Google Shape;243;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Google Shape;248;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Additional Error Classes</a:t>
            </a:r>
            <a:endParaRPr/>
          </a:p>
          <a:p>
            <a:pPr indent="0" lvl="0" marL="0" rtl="0" algn="l">
              <a:spcBef>
                <a:spcPts val="0"/>
              </a:spcBef>
              <a:spcAft>
                <a:spcPts val="0"/>
              </a:spcAft>
              <a:buNone/>
            </a:pPr>
            <a:r>
              <a:t/>
            </a:r>
            <a:endParaRPr/>
          </a:p>
        </p:txBody>
      </p:sp>
      <p:sp>
        <p:nvSpPr>
          <p:cNvPr id="249" name="Google Shape;249;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GB"/>
              <a:t>Misspelled Words</a:t>
            </a:r>
            <a:endParaRPr b="1"/>
          </a:p>
          <a:p>
            <a:pPr indent="-330200" lvl="1" marL="914400" rtl="0" algn="l">
              <a:lnSpc>
                <a:spcPct val="100000"/>
              </a:lnSpc>
              <a:spcBef>
                <a:spcPts val="0"/>
              </a:spcBef>
              <a:spcAft>
                <a:spcPts val="0"/>
              </a:spcAft>
              <a:buSzPts val="1600"/>
              <a:buChar char="◆"/>
            </a:pPr>
            <a:r>
              <a:rPr b="1" lang="en-GB" sz="1600"/>
              <a:t>Hypothesis</a:t>
            </a:r>
            <a:r>
              <a:rPr lang="en-GB" sz="1600"/>
              <a:t>: “The meaning of comments containing multiple misspelled words are harder to understand”</a:t>
            </a:r>
            <a:endParaRPr sz="1600"/>
          </a:p>
          <a:p>
            <a:pPr indent="-330200" lvl="1" marL="914400" rtl="0" algn="l">
              <a:lnSpc>
                <a:spcPct val="100000"/>
              </a:lnSpc>
              <a:spcBef>
                <a:spcPts val="0"/>
              </a:spcBef>
              <a:spcAft>
                <a:spcPts val="0"/>
              </a:spcAft>
              <a:buSzPts val="1600"/>
              <a:buChar char="◆"/>
            </a:pPr>
            <a:r>
              <a:rPr b="1" lang="en-GB" sz="1600"/>
              <a:t>Example</a:t>
            </a:r>
            <a:r>
              <a:rPr lang="en-GB" sz="1600"/>
              <a:t>: “Schon viele Artikel ueber fluechtlinge gelesen und so manches mal wusste ich nicht ob ich lachen oder weinen sollte abe r dieser Artikel uebertrifft alles &lt;...&gt;” (false-negative)</a:t>
            </a:r>
            <a:endParaRPr sz="1600"/>
          </a:p>
          <a:p>
            <a:pPr indent="-330200" lvl="1" marL="914400" rtl="0" algn="l">
              <a:lnSpc>
                <a:spcPct val="100000"/>
              </a:lnSpc>
              <a:spcBef>
                <a:spcPts val="0"/>
              </a:spcBef>
              <a:spcAft>
                <a:spcPts val="0"/>
              </a:spcAft>
              <a:buSzPts val="1600"/>
              <a:buChar char="◆"/>
            </a:pPr>
            <a:r>
              <a:rPr b="1" lang="en-GB" sz="1600"/>
              <a:t>Metrics: F1: 0.61(0.11), TP: 44 TN: 48 FP: 16 FN: 40</a:t>
            </a:r>
            <a:br>
              <a:rPr b="1" lang="en-GB" sz="1600"/>
            </a:br>
            <a:endParaRPr b="1" sz="1600"/>
          </a:p>
          <a:p>
            <a:pPr indent="-342900" lvl="0" marL="457200" rtl="0" algn="l">
              <a:lnSpc>
                <a:spcPct val="100000"/>
              </a:lnSpc>
              <a:spcBef>
                <a:spcPts val="0"/>
              </a:spcBef>
              <a:spcAft>
                <a:spcPts val="0"/>
              </a:spcAft>
              <a:buSzPts val="1800"/>
              <a:buChar char="➔"/>
            </a:pPr>
            <a:r>
              <a:rPr b="1" lang="en-GB"/>
              <a:t>Multi-Word-Phrases</a:t>
            </a:r>
            <a:endParaRPr b="1"/>
          </a:p>
          <a:p>
            <a:pPr indent="-330200" lvl="1" marL="914400" rtl="0" algn="l">
              <a:lnSpc>
                <a:spcPct val="100000"/>
              </a:lnSpc>
              <a:spcBef>
                <a:spcPts val="0"/>
              </a:spcBef>
              <a:spcAft>
                <a:spcPts val="0"/>
              </a:spcAft>
              <a:buSzPts val="1600"/>
              <a:buChar char="◆"/>
            </a:pPr>
            <a:r>
              <a:rPr b="1" lang="en-GB" sz="1600"/>
              <a:t>Hypothesis</a:t>
            </a:r>
            <a:r>
              <a:rPr lang="en-GB" sz="1600"/>
              <a:t>: “Using multiple words together can drastically change the meaning of the individual words, which makes it harder to understand the overall meaning”</a:t>
            </a:r>
            <a:endParaRPr sz="1600"/>
          </a:p>
          <a:p>
            <a:pPr indent="-330200" lvl="1" marL="914400" rtl="0" algn="l">
              <a:lnSpc>
                <a:spcPct val="100000"/>
              </a:lnSpc>
              <a:spcBef>
                <a:spcPts val="0"/>
              </a:spcBef>
              <a:spcAft>
                <a:spcPts val="0"/>
              </a:spcAft>
              <a:buSzPts val="1600"/>
              <a:buChar char="◆"/>
            </a:pPr>
            <a:r>
              <a:rPr b="1" lang="en-GB" sz="1600"/>
              <a:t>Example</a:t>
            </a:r>
            <a:r>
              <a:rPr lang="en-GB" sz="1600"/>
              <a:t>: “Das CDU-SPD-Regime in Dresden verschwindet wie ein Furz im Wind.” (false-negative)</a:t>
            </a:r>
            <a:endParaRPr sz="1600"/>
          </a:p>
          <a:p>
            <a:pPr indent="-330200" lvl="1" marL="914400" rtl="0" algn="l">
              <a:lnSpc>
                <a:spcPct val="100000"/>
              </a:lnSpc>
              <a:spcBef>
                <a:spcPts val="0"/>
              </a:spcBef>
              <a:spcAft>
                <a:spcPts val="0"/>
              </a:spcAft>
              <a:buSzPts val="1600"/>
              <a:buChar char="◆"/>
            </a:pPr>
            <a:r>
              <a:rPr b="1" lang="en-GB" sz="1600"/>
              <a:t>Metrics: F1: 0.49(0.08), TP: 20 TN: 48 FP: 18 FN: 23</a:t>
            </a:r>
            <a:endParaRPr b="1" sz="1600"/>
          </a:p>
        </p:txBody>
      </p:sp>
      <p:sp>
        <p:nvSpPr>
          <p:cNvPr id="250" name="Google Shape;250;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Additional Error Classes</a:t>
            </a:r>
            <a:endParaRPr/>
          </a:p>
          <a:p>
            <a:pPr indent="0" lvl="0" marL="0" rtl="0" algn="l">
              <a:spcBef>
                <a:spcPts val="0"/>
              </a:spcBef>
              <a:spcAft>
                <a:spcPts val="0"/>
              </a:spcAft>
              <a:buNone/>
            </a:pPr>
            <a:r>
              <a:t/>
            </a:r>
            <a:endParaRPr/>
          </a:p>
        </p:txBody>
      </p:sp>
      <p:sp>
        <p:nvSpPr>
          <p:cNvPr id="256" name="Google Shape;256;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GB"/>
              <a:t>Separately</a:t>
            </a:r>
            <a:r>
              <a:rPr b="1" lang="en-GB"/>
              <a:t> Standing Profanity</a:t>
            </a:r>
            <a:endParaRPr b="1"/>
          </a:p>
          <a:p>
            <a:pPr indent="-330200" lvl="1" marL="914400" rtl="0" algn="l">
              <a:lnSpc>
                <a:spcPct val="100000"/>
              </a:lnSpc>
              <a:spcBef>
                <a:spcPts val="0"/>
              </a:spcBef>
              <a:spcAft>
                <a:spcPts val="0"/>
              </a:spcAft>
              <a:buSzPts val="1600"/>
              <a:buChar char="◆"/>
            </a:pPr>
            <a:r>
              <a:rPr b="1" lang="en-GB" sz="1600"/>
              <a:t>Hypothesis</a:t>
            </a:r>
            <a:r>
              <a:rPr lang="en-GB" sz="1600"/>
              <a:t>: “Because the </a:t>
            </a:r>
            <a:r>
              <a:rPr lang="en-GB" sz="1600"/>
              <a:t>profane</a:t>
            </a:r>
            <a:r>
              <a:rPr lang="en-GB" sz="1600"/>
              <a:t> word is </a:t>
            </a:r>
            <a:r>
              <a:rPr lang="en-GB" sz="1600"/>
              <a:t>separated from the rest of the sentence, the model has problems to infer if it is an insult or an alone standing profane word.</a:t>
            </a:r>
            <a:r>
              <a:rPr lang="en-GB" sz="1600"/>
              <a:t>”</a:t>
            </a:r>
            <a:endParaRPr sz="1600"/>
          </a:p>
          <a:p>
            <a:pPr indent="-330200" lvl="1" marL="914400" rtl="0" algn="l">
              <a:lnSpc>
                <a:spcPct val="100000"/>
              </a:lnSpc>
              <a:spcBef>
                <a:spcPts val="0"/>
              </a:spcBef>
              <a:spcAft>
                <a:spcPts val="0"/>
              </a:spcAft>
              <a:buSzPts val="1600"/>
              <a:buChar char="◆"/>
            </a:pPr>
            <a:r>
              <a:rPr b="1" lang="en-GB" sz="1600"/>
              <a:t>Example</a:t>
            </a:r>
            <a:r>
              <a:rPr lang="en-GB" sz="1600"/>
              <a:t>: “</a:t>
            </a:r>
            <a:r>
              <a:rPr lang="en-GB" sz="1600"/>
              <a:t>Ja ja der Osten, sind schon sehr von sich überzeugt  ,die  analritter.” (false-negative)</a:t>
            </a:r>
            <a:endParaRPr sz="1600"/>
          </a:p>
          <a:p>
            <a:pPr indent="-330200" lvl="1" marL="914400" rtl="0" algn="l">
              <a:lnSpc>
                <a:spcPct val="100000"/>
              </a:lnSpc>
              <a:spcBef>
                <a:spcPts val="0"/>
              </a:spcBef>
              <a:spcAft>
                <a:spcPts val="0"/>
              </a:spcAft>
              <a:buSzPts val="1600"/>
              <a:buChar char="◆"/>
            </a:pPr>
            <a:r>
              <a:rPr b="1" lang="en-GB" sz="1600"/>
              <a:t>Metrics: F1: 0.61(0.02), TP: 6 TN: 12 FP: 1 FN: 6</a:t>
            </a:r>
            <a:br>
              <a:rPr b="1" lang="en-GB" sz="1600"/>
            </a:br>
            <a:endParaRPr b="1" sz="1600"/>
          </a:p>
          <a:p>
            <a:pPr indent="0" lvl="0" marL="0" rtl="0" algn="l">
              <a:lnSpc>
                <a:spcPct val="100000"/>
              </a:lnSpc>
              <a:spcBef>
                <a:spcPts val="0"/>
              </a:spcBef>
              <a:spcAft>
                <a:spcPts val="0"/>
              </a:spcAft>
              <a:buNone/>
            </a:pPr>
            <a:r>
              <a:t/>
            </a:r>
            <a:endParaRPr b="1" sz="1600"/>
          </a:p>
        </p:txBody>
      </p:sp>
      <p:sp>
        <p:nvSpPr>
          <p:cNvPr id="257" name="Google Shape;257;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Google Shape;262;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Overall Conclusion</a:t>
            </a:r>
            <a:endParaRPr/>
          </a:p>
        </p:txBody>
      </p:sp>
      <p:sp>
        <p:nvSpPr>
          <p:cNvPr id="263" name="Google Shape;263;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Errudite too specialized for QA and VQA</a:t>
            </a:r>
            <a:endParaRPr/>
          </a:p>
          <a:p>
            <a:pPr indent="-342900" lvl="0" marL="457200" rtl="0" algn="l">
              <a:spcBef>
                <a:spcPts val="0"/>
              </a:spcBef>
              <a:spcAft>
                <a:spcPts val="0"/>
              </a:spcAft>
              <a:buSzPts val="1800"/>
              <a:buChar char="-"/>
            </a:pPr>
            <a:r>
              <a:rPr lang="en-GB"/>
              <a:t>Identified 3 best error classes which delivered significant results</a:t>
            </a:r>
            <a:endParaRPr/>
          </a:p>
          <a:p>
            <a:pPr indent="-330200" lvl="1" marL="914400" rtl="0" algn="l">
              <a:spcBef>
                <a:spcPts val="0"/>
              </a:spcBef>
              <a:spcAft>
                <a:spcPts val="0"/>
              </a:spcAft>
              <a:buSzPts val="1600"/>
              <a:buChar char="-"/>
            </a:pPr>
            <a:r>
              <a:rPr lang="en-GB" sz="1600"/>
              <a:t>F1 score improved in range of 8% and 13% </a:t>
            </a:r>
            <a:endParaRPr sz="1600"/>
          </a:p>
          <a:p>
            <a:pPr indent="-330200" lvl="1" marL="914400" rtl="0" algn="l">
              <a:spcBef>
                <a:spcPts val="0"/>
              </a:spcBef>
              <a:spcAft>
                <a:spcPts val="0"/>
              </a:spcAft>
              <a:buSzPts val="1600"/>
              <a:buChar char="-"/>
            </a:pPr>
            <a:r>
              <a:rPr lang="en-GB" sz="1600"/>
              <a:t>Can also be applied to improve other model’s predictions </a:t>
            </a:r>
            <a:r>
              <a:rPr lang="en-GB" sz="1600"/>
              <a:t>probabilities</a:t>
            </a:r>
            <a:endParaRPr sz="1600"/>
          </a:p>
          <a:p>
            <a:pPr indent="-330200" lvl="0" marL="457200" rtl="0" algn="l">
              <a:spcBef>
                <a:spcPts val="0"/>
              </a:spcBef>
              <a:spcAft>
                <a:spcPts val="0"/>
              </a:spcAft>
              <a:buSzPts val="1600"/>
              <a:buChar char="-"/>
            </a:pPr>
            <a:r>
              <a:rPr lang="en-GB" sz="1600"/>
              <a:t>Further ways of improving metrics:</a:t>
            </a:r>
            <a:endParaRPr sz="1600"/>
          </a:p>
          <a:p>
            <a:pPr indent="-330200" lvl="1" marL="914400" rtl="0" algn="l">
              <a:spcBef>
                <a:spcPts val="0"/>
              </a:spcBef>
              <a:spcAft>
                <a:spcPts val="0"/>
              </a:spcAft>
              <a:buSzPts val="1600"/>
              <a:buChar char="-"/>
            </a:pPr>
            <a:r>
              <a:rPr lang="en-GB" sz="1600"/>
              <a:t>Change / add input data</a:t>
            </a:r>
            <a:br>
              <a:rPr lang="en-GB" sz="1600"/>
            </a:br>
            <a:r>
              <a:rPr lang="en-GB" sz="1600"/>
              <a:t>(e.g. with preprocessing)</a:t>
            </a:r>
            <a:endParaRPr sz="1600"/>
          </a:p>
          <a:p>
            <a:pPr indent="-330200" lvl="1" marL="914400" rtl="0" algn="l">
              <a:spcBef>
                <a:spcPts val="0"/>
              </a:spcBef>
              <a:spcAft>
                <a:spcPts val="0"/>
              </a:spcAft>
              <a:buSzPts val="1600"/>
              <a:buChar char="-"/>
            </a:pPr>
            <a:r>
              <a:rPr lang="en-GB" sz="1600"/>
              <a:t>Change type of model</a:t>
            </a:r>
            <a:br>
              <a:rPr lang="en-GB" sz="1600"/>
            </a:br>
            <a:r>
              <a:rPr lang="en-GB" sz="1600"/>
              <a:t>(e.g. fasttext =&gt; cnn)</a:t>
            </a:r>
            <a:endParaRPr sz="1600"/>
          </a:p>
          <a:p>
            <a:pPr indent="-330200" lvl="1" marL="914400" rtl="0" algn="l">
              <a:spcBef>
                <a:spcPts val="0"/>
              </a:spcBef>
              <a:spcAft>
                <a:spcPts val="0"/>
              </a:spcAft>
              <a:buSzPts val="1600"/>
              <a:buChar char="-"/>
            </a:pPr>
            <a:r>
              <a:rPr lang="en-GB" sz="1600"/>
              <a:t>Change usage of model</a:t>
            </a:r>
            <a:br>
              <a:rPr lang="en-GB" sz="1600"/>
            </a:br>
            <a:r>
              <a:rPr lang="en-GB" sz="1600"/>
              <a:t>(e.g. number of epochs)</a:t>
            </a:r>
            <a:endParaRPr sz="1600"/>
          </a:p>
          <a:p>
            <a:pPr indent="0" lvl="0" marL="0" rtl="0" algn="l">
              <a:spcBef>
                <a:spcPts val="1600"/>
              </a:spcBef>
              <a:spcAft>
                <a:spcPts val="1600"/>
              </a:spcAft>
              <a:buNone/>
            </a:pPr>
            <a:r>
              <a:t/>
            </a:r>
            <a:endParaRPr/>
          </a:p>
        </p:txBody>
      </p:sp>
      <p:sp>
        <p:nvSpPr>
          <p:cNvPr id="264" name="Google Shape;264;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pic>
        <p:nvPicPr>
          <p:cNvPr id="265" name="Google Shape;265;p39"/>
          <p:cNvPicPr preferRelativeResize="0"/>
          <p:nvPr/>
        </p:nvPicPr>
        <p:blipFill>
          <a:blip r:embed="rId3">
            <a:alphaModFix/>
          </a:blip>
          <a:stretch>
            <a:fillRect/>
          </a:stretch>
        </p:blipFill>
        <p:spPr>
          <a:xfrm>
            <a:off x="4572001" y="2498900"/>
            <a:ext cx="3986537" cy="2254974"/>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Evaluation</a:t>
            </a:r>
            <a:endParaRPr/>
          </a:p>
        </p:txBody>
      </p:sp>
      <p:sp>
        <p:nvSpPr>
          <p:cNvPr id="271" name="Google Shape;271;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272" name="Google Shape;272;p40"/>
          <p:cNvGraphicFramePr/>
          <p:nvPr/>
        </p:nvGraphicFramePr>
        <p:xfrm>
          <a:off x="2215113" y="1017730"/>
          <a:ext cx="3000000" cy="3000000"/>
        </p:xfrm>
        <a:graphic>
          <a:graphicData uri="http://schemas.openxmlformats.org/drawingml/2006/table">
            <a:tbl>
              <a:tblPr>
                <a:noFill/>
                <a:tableStyleId>{B3D6E512-7AA3-4F0F-B16A-32D88AFABEF3}</a:tableStyleId>
              </a:tblPr>
              <a:tblGrid>
                <a:gridCol w="382850"/>
                <a:gridCol w="2273125"/>
                <a:gridCol w="1851575"/>
              </a:tblGrid>
              <a:tr h="318250">
                <a:tc>
                  <a:txBody>
                    <a:bodyPr/>
                    <a:lstStyle/>
                    <a:p>
                      <a:pPr indent="0" lvl="0" marL="0" rtl="0" algn="l">
                        <a:spcBef>
                          <a:spcPts val="0"/>
                        </a:spcBef>
                        <a:spcAft>
                          <a:spcPts val="0"/>
                        </a:spcAft>
                        <a:buNone/>
                      </a:pPr>
                      <a:r>
                        <a:t/>
                      </a:r>
                      <a:endParaRPr sz="1000"/>
                    </a:p>
                  </a:txBody>
                  <a:tcPr marT="91425" marB="91425" marR="91425" marL="91425"/>
                </a:tc>
                <a:tc>
                  <a:txBody>
                    <a:bodyPr/>
                    <a:lstStyle/>
                    <a:p>
                      <a:pPr indent="0" lvl="0" marL="0" rtl="0" algn="l">
                        <a:spcBef>
                          <a:spcPts val="0"/>
                        </a:spcBef>
                        <a:spcAft>
                          <a:spcPts val="0"/>
                        </a:spcAft>
                        <a:buNone/>
                      </a:pPr>
                      <a:r>
                        <a:rPr lang="en-GB" sz="1000"/>
                        <a:t>Error Class </a:t>
                      </a:r>
                      <a:r>
                        <a:rPr lang="en-GB" sz="1000"/>
                        <a:t>Name</a:t>
                      </a:r>
                      <a:endParaRPr sz="1000"/>
                    </a:p>
                  </a:txBody>
                  <a:tcPr marT="91425" marB="91425" marR="91425" marL="91425"/>
                </a:tc>
                <a:tc>
                  <a:txBody>
                    <a:bodyPr/>
                    <a:lstStyle/>
                    <a:p>
                      <a:pPr indent="0" lvl="0" marL="0" rtl="0" algn="l">
                        <a:spcBef>
                          <a:spcPts val="0"/>
                        </a:spcBef>
                        <a:spcAft>
                          <a:spcPts val="0"/>
                        </a:spcAft>
                        <a:buNone/>
                      </a:pPr>
                      <a:r>
                        <a:rPr lang="en-GB" sz="1000"/>
                        <a:t>Grade (1: easier, 6: harder)</a:t>
                      </a:r>
                      <a:endParaRPr sz="1000"/>
                    </a:p>
                  </a:txBody>
                  <a:tcPr marT="91425" marB="91425" marR="91425" marL="91425"/>
                </a:tc>
              </a:tr>
              <a:tr h="174525">
                <a:tc>
                  <a:txBody>
                    <a:bodyPr/>
                    <a:lstStyle/>
                    <a:p>
                      <a:pPr indent="0" lvl="0" marL="0" rtl="0" algn="l">
                        <a:spcBef>
                          <a:spcPts val="0"/>
                        </a:spcBef>
                        <a:spcAft>
                          <a:spcPts val="0"/>
                        </a:spcAft>
                        <a:buNone/>
                      </a:pPr>
                      <a:r>
                        <a:rPr lang="en-GB" sz="1000"/>
                        <a:t>1.</a:t>
                      </a:r>
                      <a:endParaRPr sz="1000"/>
                    </a:p>
                  </a:txBody>
                  <a:tcPr marT="91425" marB="91425" marR="91425" marL="91425"/>
                </a:tc>
                <a:tc>
                  <a:txBody>
                    <a:bodyPr/>
                    <a:lstStyle/>
                    <a:p>
                      <a:pPr indent="0" lvl="0" marL="0" rtl="0" algn="l">
                        <a:spcBef>
                          <a:spcPts val="0"/>
                        </a:spcBef>
                        <a:spcAft>
                          <a:spcPts val="0"/>
                        </a:spcAft>
                        <a:buNone/>
                      </a:pPr>
                      <a:r>
                        <a:rPr lang="en-GB" sz="1000"/>
                        <a:t>Uppercase Words and Acronyms</a:t>
                      </a:r>
                      <a:endParaRPr sz="1000"/>
                    </a:p>
                  </a:txBody>
                  <a:tcPr marT="91425" marB="91425" marR="91425" marL="91425"/>
                </a:tc>
                <a:tc>
                  <a:txBody>
                    <a:bodyPr/>
                    <a:lstStyle/>
                    <a:p>
                      <a:pPr indent="0" lvl="0" marL="0" rtl="0" algn="l">
                        <a:spcBef>
                          <a:spcPts val="0"/>
                        </a:spcBef>
                        <a:spcAft>
                          <a:spcPts val="0"/>
                        </a:spcAft>
                        <a:buNone/>
                      </a:pPr>
                      <a:r>
                        <a:rPr lang="en-GB" sz="1000"/>
                        <a:t>1</a:t>
                      </a:r>
                      <a:endParaRPr sz="1000"/>
                    </a:p>
                  </a:txBody>
                  <a:tcPr marT="91425" marB="91425" marR="91425" marL="91425"/>
                </a:tc>
              </a:tr>
              <a:tr h="318250">
                <a:tc>
                  <a:txBody>
                    <a:bodyPr/>
                    <a:lstStyle/>
                    <a:p>
                      <a:pPr indent="0" lvl="0" marL="0" rtl="0" algn="l">
                        <a:spcBef>
                          <a:spcPts val="0"/>
                        </a:spcBef>
                        <a:spcAft>
                          <a:spcPts val="0"/>
                        </a:spcAft>
                        <a:buNone/>
                      </a:pPr>
                      <a:r>
                        <a:rPr lang="en-GB" sz="1000"/>
                        <a:t>2.</a:t>
                      </a:r>
                      <a:endParaRPr sz="1000"/>
                    </a:p>
                  </a:txBody>
                  <a:tcPr marT="91425" marB="91425" marR="91425" marL="91425"/>
                </a:tc>
                <a:tc>
                  <a:txBody>
                    <a:bodyPr/>
                    <a:lstStyle/>
                    <a:p>
                      <a:pPr indent="0" lvl="0" marL="0" rtl="0" algn="l">
                        <a:spcBef>
                          <a:spcPts val="0"/>
                        </a:spcBef>
                        <a:spcAft>
                          <a:spcPts val="0"/>
                        </a:spcAft>
                        <a:buNone/>
                      </a:pPr>
                      <a:r>
                        <a:rPr lang="en-GB" sz="1000"/>
                        <a:t>Occurrences</a:t>
                      </a:r>
                      <a:r>
                        <a:rPr lang="en-GB" sz="1000"/>
                        <a:t> of Nationalities</a:t>
                      </a:r>
                      <a:endParaRPr sz="10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000"/>
                        <a:t>1</a:t>
                      </a:r>
                      <a:endParaRPr sz="1000"/>
                    </a:p>
                  </a:txBody>
                  <a:tcPr marT="91425" marB="91425" marR="91425" marL="91425"/>
                </a:tc>
              </a:tr>
              <a:tr h="318250">
                <a:tc>
                  <a:txBody>
                    <a:bodyPr/>
                    <a:lstStyle/>
                    <a:p>
                      <a:pPr indent="0" lvl="0" marL="0" rtl="0" algn="l">
                        <a:spcBef>
                          <a:spcPts val="0"/>
                        </a:spcBef>
                        <a:spcAft>
                          <a:spcPts val="0"/>
                        </a:spcAft>
                        <a:buNone/>
                      </a:pPr>
                      <a:r>
                        <a:rPr lang="en-GB" sz="1000"/>
                        <a:t>3.</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sz="1000"/>
                        <a:t>Separately Standing Profanity</a:t>
                      </a:r>
                      <a:endParaRPr b="1"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000"/>
                        <a:t>2</a:t>
                      </a:r>
                      <a:endParaRPr sz="1000"/>
                    </a:p>
                  </a:txBody>
                  <a:tcPr marT="91425" marB="91425" marR="91425" marL="91425">
                    <a:lnL cap="flat" cmpd="sng" w="9525">
                      <a:solidFill>
                        <a:srgbClr val="9E9E9E"/>
                      </a:solidFill>
                      <a:prstDash val="solid"/>
                      <a:round/>
                      <a:headEnd len="sm" w="sm" type="none"/>
                      <a:tailEnd len="sm" w="sm" type="none"/>
                    </a:lnL>
                  </a:tcPr>
                </a:tc>
              </a:tr>
              <a:tr h="318250">
                <a:tc>
                  <a:txBody>
                    <a:bodyPr/>
                    <a:lstStyle/>
                    <a:p>
                      <a:pPr indent="0" lvl="0" marL="0" rtl="0" algn="l">
                        <a:spcBef>
                          <a:spcPts val="0"/>
                        </a:spcBef>
                        <a:spcAft>
                          <a:spcPts val="0"/>
                        </a:spcAft>
                        <a:buNone/>
                      </a:pPr>
                      <a:r>
                        <a:rPr lang="en-GB" sz="1000"/>
                        <a:t>4.</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sz="1000"/>
                        <a:t>Negation</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000"/>
                        <a:t>3</a:t>
                      </a:r>
                      <a:endParaRPr sz="1000"/>
                    </a:p>
                  </a:txBody>
                  <a:tcPr marT="91425" marB="91425" marR="91425" marL="91425">
                    <a:lnL cap="flat" cmpd="sng" w="9525">
                      <a:solidFill>
                        <a:srgbClr val="9E9E9E"/>
                      </a:solidFill>
                      <a:prstDash val="solid"/>
                      <a:round/>
                      <a:headEnd len="sm" w="sm" type="none"/>
                      <a:tailEnd len="sm" w="sm" type="none"/>
                    </a:lnL>
                  </a:tcPr>
                </a:tc>
              </a:tr>
              <a:tr h="318250">
                <a:tc>
                  <a:txBody>
                    <a:bodyPr/>
                    <a:lstStyle/>
                    <a:p>
                      <a:pPr indent="0" lvl="0" marL="0" rtl="0" algn="l">
                        <a:spcBef>
                          <a:spcPts val="0"/>
                        </a:spcBef>
                        <a:spcAft>
                          <a:spcPts val="0"/>
                        </a:spcAft>
                        <a:buNone/>
                      </a:pPr>
                      <a:r>
                        <a:rPr lang="en-GB" sz="1000"/>
                        <a:t>5.</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sz="1000"/>
                        <a:t>Textlength</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000"/>
                        <a:t>3</a:t>
                      </a:r>
                      <a:endParaRPr sz="1000"/>
                    </a:p>
                  </a:txBody>
                  <a:tcPr marT="91425" marB="91425" marR="91425" marL="91425">
                    <a:lnL cap="flat" cmpd="sng" w="9525">
                      <a:solidFill>
                        <a:srgbClr val="9E9E9E"/>
                      </a:solidFill>
                      <a:prstDash val="solid"/>
                      <a:round/>
                      <a:headEnd len="sm" w="sm" type="none"/>
                      <a:tailEnd len="sm" w="sm" type="none"/>
                    </a:lnL>
                  </a:tcPr>
                </a:tc>
              </a:tr>
              <a:tr h="318250">
                <a:tc>
                  <a:txBody>
                    <a:bodyPr/>
                    <a:lstStyle/>
                    <a:p>
                      <a:pPr indent="0" lvl="0" marL="0" rtl="0" algn="l">
                        <a:spcBef>
                          <a:spcPts val="0"/>
                        </a:spcBef>
                        <a:spcAft>
                          <a:spcPts val="0"/>
                        </a:spcAft>
                        <a:buNone/>
                      </a:pPr>
                      <a:r>
                        <a:rPr lang="en-GB" sz="1000"/>
                        <a:t>6.</a:t>
                      </a:r>
                      <a:endParaRPr sz="1000"/>
                    </a:p>
                  </a:txBody>
                  <a:tcPr marT="91425" marB="91425" marR="91425" marL="91425"/>
                </a:tc>
                <a:tc>
                  <a:txBody>
                    <a:bodyPr/>
                    <a:lstStyle/>
                    <a:p>
                      <a:pPr indent="0" lvl="0" marL="0" rtl="0" algn="l">
                        <a:spcBef>
                          <a:spcPts val="0"/>
                        </a:spcBef>
                        <a:spcAft>
                          <a:spcPts val="0"/>
                        </a:spcAft>
                        <a:buNone/>
                      </a:pPr>
                      <a:r>
                        <a:rPr lang="en-GB" sz="1000">
                          <a:solidFill>
                            <a:schemeClr val="dk1"/>
                          </a:solidFill>
                        </a:rPr>
                        <a:t>Multiword Phrases </a:t>
                      </a:r>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000"/>
                        <a:t>3</a:t>
                      </a:r>
                      <a:endParaRPr sz="1000"/>
                    </a:p>
                  </a:txBody>
                  <a:tcPr marT="91425" marB="91425" marR="91425" marL="91425"/>
                </a:tc>
              </a:tr>
              <a:tr h="318250">
                <a:tc>
                  <a:txBody>
                    <a:bodyPr/>
                    <a:lstStyle/>
                    <a:p>
                      <a:pPr indent="0" lvl="0" marL="0" rtl="0" algn="l">
                        <a:spcBef>
                          <a:spcPts val="0"/>
                        </a:spcBef>
                        <a:spcAft>
                          <a:spcPts val="0"/>
                        </a:spcAft>
                        <a:buNone/>
                      </a:pPr>
                      <a:r>
                        <a:rPr lang="en-GB" sz="1000"/>
                        <a:t>7.</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sz="1000">
                          <a:solidFill>
                            <a:schemeClr val="dk1"/>
                          </a:solidFill>
                        </a:rPr>
                        <a:t>Rhetorical Questions</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000"/>
                        <a:t>4</a:t>
                      </a:r>
                      <a:endParaRPr sz="1000"/>
                    </a:p>
                  </a:txBody>
                  <a:tcPr marT="91425" marB="91425" marR="91425" marL="91425">
                    <a:lnL cap="flat" cmpd="sng" w="9525">
                      <a:solidFill>
                        <a:srgbClr val="9E9E9E"/>
                      </a:solidFill>
                      <a:prstDash val="solid"/>
                      <a:round/>
                      <a:headEnd len="sm" w="sm" type="none"/>
                      <a:tailEnd len="sm" w="sm" type="none"/>
                    </a:lnL>
                  </a:tcPr>
                </a:tc>
              </a:tr>
              <a:tr h="318250">
                <a:tc>
                  <a:txBody>
                    <a:bodyPr/>
                    <a:lstStyle/>
                    <a:p>
                      <a:pPr indent="0" lvl="0" marL="0" rtl="0" algn="l">
                        <a:spcBef>
                          <a:spcPts val="0"/>
                        </a:spcBef>
                        <a:spcAft>
                          <a:spcPts val="0"/>
                        </a:spcAft>
                        <a:buNone/>
                      </a:pPr>
                      <a:r>
                        <a:rPr lang="en-GB" sz="1000"/>
                        <a:t>8.</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Clr>
                          <a:schemeClr val="dk1"/>
                        </a:buClr>
                        <a:buSzPts val="1100"/>
                        <a:buFont typeface="Arial"/>
                        <a:buNone/>
                      </a:pPr>
                      <a:r>
                        <a:rPr lang="en-GB" sz="1000">
                          <a:solidFill>
                            <a:schemeClr val="dk1"/>
                          </a:solidFill>
                        </a:rPr>
                        <a:t>Animals as Insults</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000"/>
                        <a:t>4</a:t>
                      </a:r>
                      <a:endParaRPr sz="1000"/>
                    </a:p>
                  </a:txBody>
                  <a:tcPr marT="91425" marB="91425" marR="91425" marL="91425">
                    <a:lnL cap="flat" cmpd="sng" w="9525">
                      <a:solidFill>
                        <a:srgbClr val="9E9E9E"/>
                      </a:solidFill>
                      <a:prstDash val="solid"/>
                      <a:round/>
                      <a:headEnd len="sm" w="sm" type="none"/>
                      <a:tailEnd len="sm" w="sm" type="none"/>
                    </a:lnL>
                  </a:tcPr>
                </a:tc>
              </a:tr>
              <a:tr h="318250">
                <a:tc>
                  <a:txBody>
                    <a:bodyPr/>
                    <a:lstStyle/>
                    <a:p>
                      <a:pPr indent="0" lvl="0" marL="0" rtl="0" algn="l">
                        <a:spcBef>
                          <a:spcPts val="0"/>
                        </a:spcBef>
                        <a:spcAft>
                          <a:spcPts val="0"/>
                        </a:spcAft>
                        <a:buNone/>
                      </a:pPr>
                      <a:r>
                        <a:rPr lang="en-GB" sz="1000"/>
                        <a:t>9.</a:t>
                      </a:r>
                      <a:endParaRPr sz="1000"/>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sz="1000"/>
                        <a:t>Misspelled Words</a:t>
                      </a:r>
                      <a:endParaRPr sz="10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1000"/>
                        <a:t>5</a:t>
                      </a:r>
                      <a:endParaRPr sz="1000"/>
                    </a:p>
                  </a:txBody>
                  <a:tcPr marT="91425" marB="91425" marR="91425" marL="91425">
                    <a:lnL cap="flat" cmpd="sng" w="9525">
                      <a:solidFill>
                        <a:srgbClr val="9E9E9E"/>
                      </a:solidFill>
                      <a:prstDash val="solid"/>
                      <a:round/>
                      <a:headEnd len="sm" w="sm" type="none"/>
                      <a:tailEnd len="sm" w="sm" type="none"/>
                    </a:lnL>
                  </a:tcPr>
                </a:tc>
              </a:tr>
              <a:tr h="318250">
                <a:tc>
                  <a:txBody>
                    <a:bodyPr/>
                    <a:lstStyle/>
                    <a:p>
                      <a:pPr indent="0" lvl="0" marL="0" rtl="0" algn="l">
                        <a:spcBef>
                          <a:spcPts val="0"/>
                        </a:spcBef>
                        <a:spcAft>
                          <a:spcPts val="0"/>
                        </a:spcAft>
                        <a:buNone/>
                      </a:pPr>
                      <a:r>
                        <a:rPr lang="en-GB" sz="1000"/>
                        <a:t>10.</a:t>
                      </a:r>
                      <a:endParaRPr sz="1000"/>
                    </a:p>
                  </a:txBody>
                  <a:tcPr marT="91425" marB="91425" marR="91425" marL="91425"/>
                </a:tc>
                <a:tc>
                  <a:txBody>
                    <a:bodyPr/>
                    <a:lstStyle/>
                    <a:p>
                      <a:pPr indent="0" lvl="0" marL="0" rtl="0" algn="l">
                        <a:spcBef>
                          <a:spcPts val="0"/>
                        </a:spcBef>
                        <a:spcAft>
                          <a:spcPts val="0"/>
                        </a:spcAft>
                        <a:buNone/>
                      </a:pPr>
                      <a:r>
                        <a:rPr lang="en-GB" sz="1000"/>
                        <a:t>Readability</a:t>
                      </a:r>
                      <a:endParaRPr sz="10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GB" sz="1000"/>
                        <a:t>6</a:t>
                      </a:r>
                      <a:endParaRPr sz="1000"/>
                    </a:p>
                  </a:txBody>
                  <a:tcPr marT="91425" marB="91425" marR="91425" marL="91425"/>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41"/>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Thank you for your attention!</a:t>
            </a:r>
            <a:endParaRPr/>
          </a:p>
        </p:txBody>
      </p:sp>
      <p:sp>
        <p:nvSpPr>
          <p:cNvPr id="278" name="Google Shape;278;p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idx="1" type="body"/>
          </p:nvPr>
        </p:nvSpPr>
        <p:spPr>
          <a:xfrm>
            <a:off x="264150" y="428900"/>
            <a:ext cx="8568300" cy="414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1"/>
                </a:solidFill>
              </a:rPr>
              <a:t>Quick recap:</a:t>
            </a:r>
            <a:endParaRPr/>
          </a:p>
          <a:p>
            <a:pPr indent="-342900" lvl="0" marL="457200" rtl="0" algn="l">
              <a:spcBef>
                <a:spcPts val="1600"/>
              </a:spcBef>
              <a:spcAft>
                <a:spcPts val="0"/>
              </a:spcAft>
              <a:buSzPts val="1800"/>
              <a:buChar char="-"/>
            </a:pPr>
            <a:r>
              <a:rPr lang="en-GB"/>
              <a:t>Hate Speech detection</a:t>
            </a:r>
            <a:endParaRPr/>
          </a:p>
          <a:p>
            <a:pPr indent="-342900" lvl="0" marL="457200" rtl="0" algn="l">
              <a:spcBef>
                <a:spcPts val="0"/>
              </a:spcBef>
              <a:spcAft>
                <a:spcPts val="0"/>
              </a:spcAft>
              <a:buSzPts val="1800"/>
              <a:buChar char="-"/>
            </a:pPr>
            <a:r>
              <a:rPr lang="en-GB"/>
              <a:t>Collaboration with FU: </a:t>
            </a:r>
            <a:r>
              <a:rPr lang="en-GB" sz="1600"/>
              <a:t>Dehumanization, Threat of Violence, Generalization</a:t>
            </a:r>
            <a:endParaRPr sz="1600"/>
          </a:p>
          <a:p>
            <a:pPr indent="-317500" lvl="0" marL="457200" rtl="0" algn="l">
              <a:spcBef>
                <a:spcPts val="0"/>
              </a:spcBef>
              <a:spcAft>
                <a:spcPts val="0"/>
              </a:spcAft>
              <a:buSzPts val="1400"/>
              <a:buChar char="-"/>
            </a:pPr>
            <a:r>
              <a:t/>
            </a:r>
            <a:endParaRPr sz="1400"/>
          </a:p>
          <a:p>
            <a:pPr indent="0" lvl="0" marL="0" rtl="0" algn="l">
              <a:spcBef>
                <a:spcPts val="1600"/>
              </a:spcBef>
              <a:spcAft>
                <a:spcPts val="0"/>
              </a:spcAft>
              <a:buNone/>
            </a:pPr>
            <a:r>
              <a:t/>
            </a:r>
            <a:endParaRPr/>
          </a:p>
          <a:p>
            <a:pPr indent="0" lvl="0" marL="0" rtl="0" algn="l">
              <a:spcBef>
                <a:spcPts val="1600"/>
              </a:spcBef>
              <a:spcAft>
                <a:spcPts val="0"/>
              </a:spcAft>
              <a:buNone/>
            </a:pPr>
            <a:r>
              <a:rPr lang="en-GB" sz="2800">
                <a:solidFill>
                  <a:schemeClr val="dk1"/>
                </a:solidFill>
              </a:rPr>
              <a:t>Overall </a:t>
            </a:r>
            <a:r>
              <a:rPr lang="en-GB" sz="2800">
                <a:solidFill>
                  <a:schemeClr val="dk1"/>
                </a:solidFill>
              </a:rPr>
              <a:t>goal:</a:t>
            </a:r>
            <a:endParaRPr/>
          </a:p>
          <a:p>
            <a:pPr indent="-342900" lvl="0" marL="457200" rtl="0" algn="l">
              <a:spcBef>
                <a:spcPts val="1600"/>
              </a:spcBef>
              <a:spcAft>
                <a:spcPts val="0"/>
              </a:spcAft>
              <a:buSzPts val="1800"/>
              <a:buChar char="-"/>
            </a:pPr>
            <a:r>
              <a:rPr lang="en-GB"/>
              <a:t>To reach better F1 score for the Hate Speech detection using BERT-Model by identifying and trying different Error Classes (current F1: 0.59)</a:t>
            </a:r>
            <a:endParaRPr/>
          </a:p>
          <a:p>
            <a:pPr indent="-342900" lvl="0" marL="457200" rtl="0" algn="l">
              <a:spcBef>
                <a:spcPts val="0"/>
              </a:spcBef>
              <a:spcAft>
                <a:spcPts val="0"/>
              </a:spcAft>
              <a:buSzPts val="1800"/>
              <a:buChar char="-"/>
            </a:pPr>
            <a:r>
              <a:rPr lang="en-GB"/>
              <a:t>Check usability of Errudite for Hate Speech Domain</a:t>
            </a:r>
            <a:endParaRPr/>
          </a:p>
        </p:txBody>
      </p:sp>
      <p:sp>
        <p:nvSpPr>
          <p:cNvPr id="68" name="Google Shape;68;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pic>
        <p:nvPicPr>
          <p:cNvPr id="69" name="Google Shape;69;p15"/>
          <p:cNvPicPr preferRelativeResize="0"/>
          <p:nvPr/>
        </p:nvPicPr>
        <p:blipFill>
          <a:blip r:embed="rId3">
            <a:alphaModFix/>
          </a:blip>
          <a:stretch>
            <a:fillRect/>
          </a:stretch>
        </p:blipFill>
        <p:spPr>
          <a:xfrm>
            <a:off x="817226" y="1867251"/>
            <a:ext cx="7020402" cy="7045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Google Shape;283;p42"/>
          <p:cNvSpPr txBox="1"/>
          <p:nvPr>
            <p:ph idx="1" type="body"/>
          </p:nvPr>
        </p:nvSpPr>
        <p:spPr>
          <a:xfrm>
            <a:off x="311700" y="1328800"/>
            <a:ext cx="8520600" cy="34746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lang="en-GB" sz="1200"/>
              <a:t>Animal as Insult </a:t>
            </a:r>
            <a:br>
              <a:rPr lang="en-GB" sz="1200"/>
            </a:br>
            <a:r>
              <a:rPr lang="en-GB" sz="1000"/>
              <a:t>Reason: Manual Analysis</a:t>
            </a:r>
            <a:endParaRPr sz="1000"/>
          </a:p>
          <a:p>
            <a:pPr indent="0" lvl="0" marL="0" rtl="0" algn="l">
              <a:lnSpc>
                <a:spcPct val="100000"/>
              </a:lnSpc>
              <a:spcBef>
                <a:spcPts val="0"/>
              </a:spcBef>
              <a:spcAft>
                <a:spcPts val="0"/>
              </a:spcAft>
              <a:buNone/>
            </a:pPr>
            <a:r>
              <a:t/>
            </a:r>
            <a:endParaRPr sz="1000"/>
          </a:p>
          <a:p>
            <a:pPr indent="-342900" lvl="0" marL="457200" rtl="0" algn="l">
              <a:lnSpc>
                <a:spcPct val="100000"/>
              </a:lnSpc>
              <a:spcBef>
                <a:spcPts val="0"/>
              </a:spcBef>
              <a:spcAft>
                <a:spcPts val="0"/>
              </a:spcAft>
              <a:buSzPts val="1800"/>
              <a:buChar char="-"/>
            </a:pPr>
            <a:r>
              <a:rPr lang="en-GB" sz="1200"/>
              <a:t>R</a:t>
            </a:r>
            <a:r>
              <a:rPr lang="en-GB" sz="1200"/>
              <a:t>eadability </a:t>
            </a:r>
            <a:br>
              <a:rPr lang="en-GB" sz="1200"/>
            </a:br>
            <a:r>
              <a:rPr lang="en-GB" sz="1000"/>
              <a:t>Reason: "There are actually many cases where abusive language, or even more specifically hate speech, is quite fluent and grammatical." (Abusive Language Detection in Online User Content, Nobata et al. 2016)</a:t>
            </a:r>
            <a:endParaRPr sz="1000"/>
          </a:p>
          <a:p>
            <a:pPr indent="0" lvl="0" marL="0" rtl="0" algn="l">
              <a:lnSpc>
                <a:spcPct val="100000"/>
              </a:lnSpc>
              <a:spcBef>
                <a:spcPts val="0"/>
              </a:spcBef>
              <a:spcAft>
                <a:spcPts val="0"/>
              </a:spcAft>
              <a:buNone/>
            </a:pPr>
            <a:r>
              <a:t/>
            </a:r>
            <a:endParaRPr sz="1000"/>
          </a:p>
          <a:p>
            <a:pPr indent="-342900" lvl="0" marL="457200" rtl="0" algn="l">
              <a:lnSpc>
                <a:spcPct val="100000"/>
              </a:lnSpc>
              <a:spcBef>
                <a:spcPts val="0"/>
              </a:spcBef>
              <a:spcAft>
                <a:spcPts val="0"/>
              </a:spcAft>
              <a:buSzPts val="1800"/>
              <a:buChar char="-"/>
            </a:pPr>
            <a:r>
              <a:rPr lang="en-GB" sz="1200"/>
              <a:t>Negation </a:t>
            </a:r>
            <a:br>
              <a:rPr lang="en-GB" sz="1200"/>
            </a:br>
            <a:r>
              <a:rPr lang="en-GB" sz="1000"/>
              <a:t>Reason: “Negation is often found in false positives such as ‘I honestly hate the term ‘feminazi’ so much. Stop it’. Further, expression of Stereotypical views such as in ‘... these same girls ... didn’t cook that well and aren’t very nice’ is also common in false negative sexism tweets. These are difficult to capture because they require understanding of the implications of the language.” (Detecting Hate Speech on Twitter Using a Convolution-GRU Based Deep Neural Network, Zhang et al. 2018)</a:t>
            </a:r>
            <a:endParaRPr sz="1000"/>
          </a:p>
          <a:p>
            <a:pPr indent="0" lvl="0" marL="457200" rtl="0" algn="l">
              <a:lnSpc>
                <a:spcPct val="100000"/>
              </a:lnSpc>
              <a:spcBef>
                <a:spcPts val="0"/>
              </a:spcBef>
              <a:spcAft>
                <a:spcPts val="0"/>
              </a:spcAft>
              <a:buNone/>
            </a:pPr>
            <a:r>
              <a:t/>
            </a:r>
            <a:endParaRPr sz="1000"/>
          </a:p>
          <a:p>
            <a:pPr indent="-342900" lvl="0" marL="457200" rtl="0" algn="l">
              <a:lnSpc>
                <a:spcPct val="100000"/>
              </a:lnSpc>
              <a:spcBef>
                <a:spcPts val="0"/>
              </a:spcBef>
              <a:spcAft>
                <a:spcPts val="0"/>
              </a:spcAft>
              <a:buSzPts val="1800"/>
              <a:buChar char="-"/>
            </a:pPr>
            <a:r>
              <a:rPr lang="en-GB" sz="1200"/>
              <a:t>Text Length </a:t>
            </a:r>
            <a:br>
              <a:rPr lang="en-GB" sz="1200"/>
            </a:br>
            <a:r>
              <a:rPr lang="en-GB" sz="1000"/>
              <a:t>Reason: “We can see that our model is confused in understanding the meaning of short sentences of less than five words. It is hard for our model to understand the context of short sentences, since these are few words that does not contain abusive words.“ (Detecting context abusiveness using hierarchical deep learning, Lee et al. 2019)</a:t>
            </a:r>
            <a:endParaRPr/>
          </a:p>
        </p:txBody>
      </p:sp>
      <p:sp>
        <p:nvSpPr>
          <p:cNvPr id="284" name="Google Shape;284;p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
        <p:nvSpPr>
          <p:cNvPr id="285" name="Google Shape;285;p42"/>
          <p:cNvSpPr txBox="1"/>
          <p:nvPr>
            <p:ph type="title"/>
          </p:nvPr>
        </p:nvSpPr>
        <p:spPr>
          <a:xfrm>
            <a:off x="464100" y="597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*Addinitional Error Classes Reasons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9" name="Shape 289"/>
        <p:cNvGrpSpPr/>
        <p:nvPr/>
      </p:nvGrpSpPr>
      <p:grpSpPr>
        <a:xfrm>
          <a:off x="0" y="0"/>
          <a:ext cx="0" cy="0"/>
          <a:chOff x="0" y="0"/>
          <a:chExt cx="0" cy="0"/>
        </a:xfrm>
      </p:grpSpPr>
      <p:sp>
        <p:nvSpPr>
          <p:cNvPr id="290" name="Google Shape;290;p43"/>
          <p:cNvSpPr txBox="1"/>
          <p:nvPr>
            <p:ph idx="1" type="body"/>
          </p:nvPr>
        </p:nvSpPr>
        <p:spPr>
          <a:xfrm>
            <a:off x="311700" y="1151850"/>
            <a:ext cx="8520600" cy="2839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sz="1000"/>
          </a:p>
          <a:p>
            <a:pPr indent="-342900" lvl="0" marL="457200" rtl="0" algn="l">
              <a:lnSpc>
                <a:spcPct val="100000"/>
              </a:lnSpc>
              <a:spcBef>
                <a:spcPts val="0"/>
              </a:spcBef>
              <a:spcAft>
                <a:spcPts val="0"/>
              </a:spcAft>
              <a:buSzPts val="1800"/>
              <a:buChar char="-"/>
            </a:pPr>
            <a:r>
              <a:rPr lang="en-GB" sz="1200"/>
              <a:t>Misspelled Words </a:t>
            </a:r>
            <a:br>
              <a:rPr lang="en-GB" sz="1200"/>
            </a:br>
            <a:r>
              <a:rPr lang="en-GB" sz="1000"/>
              <a:t>Reason: “Because online comments often do not basically follow formal language conventions, there are many unstructured, informal and often misspelled and abbreviations. These make the abusive detection very difficult.“ (Detecting context abusiveness using hierarchical deep learning, Lee et al. 2019)</a:t>
            </a:r>
            <a:endParaRPr sz="1000"/>
          </a:p>
          <a:p>
            <a:pPr indent="0" lvl="0" marL="0" rtl="0" algn="l">
              <a:lnSpc>
                <a:spcPct val="100000"/>
              </a:lnSpc>
              <a:spcBef>
                <a:spcPts val="0"/>
              </a:spcBef>
              <a:spcAft>
                <a:spcPts val="0"/>
              </a:spcAft>
              <a:buClr>
                <a:schemeClr val="dk1"/>
              </a:buClr>
              <a:buSzPts val="1100"/>
              <a:buFont typeface="Arial"/>
              <a:buNone/>
            </a:pPr>
            <a:r>
              <a:t/>
            </a:r>
            <a:endParaRPr sz="1000"/>
          </a:p>
          <a:p>
            <a:pPr indent="-342900" lvl="0" marL="457200" rtl="0" algn="l">
              <a:lnSpc>
                <a:spcPct val="100000"/>
              </a:lnSpc>
              <a:spcBef>
                <a:spcPts val="0"/>
              </a:spcBef>
              <a:spcAft>
                <a:spcPts val="0"/>
              </a:spcAft>
              <a:buSzPts val="1800"/>
              <a:buChar char="-"/>
            </a:pPr>
            <a:r>
              <a:rPr lang="en-GB" sz="1200"/>
              <a:t>Multiword Phrases </a:t>
            </a:r>
            <a:br>
              <a:rPr lang="en-GB" sz="1200"/>
            </a:br>
            <a:r>
              <a:rPr lang="en-GB" sz="1000"/>
              <a:t>Reason: “We see many occurrences of multi-word phrases in both datasets. Our algorithms can detect their toxicity only if they can recognize multiple words as a single (typical) hateful phrase.” (Challenges for Toxic Comment Classification: An In-Depth Error Analysis, van Aken et al. 2018)</a:t>
            </a:r>
            <a:endParaRPr sz="1000"/>
          </a:p>
          <a:p>
            <a:pPr indent="0" lvl="0" marL="0" rtl="0" algn="l">
              <a:lnSpc>
                <a:spcPct val="100000"/>
              </a:lnSpc>
              <a:spcBef>
                <a:spcPts val="0"/>
              </a:spcBef>
              <a:spcAft>
                <a:spcPts val="0"/>
              </a:spcAft>
              <a:buClr>
                <a:schemeClr val="dk1"/>
              </a:buClr>
              <a:buSzPts val="1100"/>
              <a:buFont typeface="Arial"/>
              <a:buNone/>
            </a:pPr>
            <a:r>
              <a:t/>
            </a:r>
            <a:endParaRPr sz="1000"/>
          </a:p>
          <a:p>
            <a:pPr indent="-342900" lvl="0" marL="457200" rtl="0" algn="l">
              <a:lnSpc>
                <a:spcPct val="100000"/>
              </a:lnSpc>
              <a:spcBef>
                <a:spcPts val="0"/>
              </a:spcBef>
              <a:spcAft>
                <a:spcPts val="0"/>
              </a:spcAft>
              <a:buSzPts val="1800"/>
              <a:buChar char="-"/>
            </a:pPr>
            <a:r>
              <a:rPr lang="en-GB" sz="1200"/>
              <a:t>Separately standing profanity </a:t>
            </a:r>
            <a:br>
              <a:rPr lang="en-GB" sz="1200"/>
            </a:br>
            <a:r>
              <a:rPr lang="en-GB" sz="1000"/>
              <a:t>Reason: “The profane word stands separately at the end or right after a sentence” (Detecting Online Harassment in Social Networks, Brettschneider et al. 2019)</a:t>
            </a:r>
            <a:endParaRPr/>
          </a:p>
        </p:txBody>
      </p:sp>
      <p:sp>
        <p:nvSpPr>
          <p:cNvPr id="291" name="Google Shape;291;p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
        <p:nvSpPr>
          <p:cNvPr id="292" name="Google Shape;292;p43"/>
          <p:cNvSpPr txBox="1"/>
          <p:nvPr>
            <p:ph type="title"/>
          </p:nvPr>
        </p:nvSpPr>
        <p:spPr>
          <a:xfrm>
            <a:off x="464100" y="597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t>
            </a:r>
            <a:r>
              <a:rPr lang="en-GB"/>
              <a:t>Addinitional Error Classes Reasons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Our Goals for S3:</a:t>
            </a:r>
            <a:endParaRPr/>
          </a:p>
        </p:txBody>
      </p:sp>
      <p:sp>
        <p:nvSpPr>
          <p:cNvPr id="75" name="Google Shape;75;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Define</a:t>
            </a:r>
            <a:r>
              <a:rPr lang="en-GB"/>
              <a:t> 10 Error Classes</a:t>
            </a:r>
            <a:br>
              <a:rPr lang="en-GB"/>
            </a:br>
            <a:endParaRPr/>
          </a:p>
          <a:p>
            <a:pPr indent="-342900" lvl="0" marL="457200" rtl="0" algn="l">
              <a:spcBef>
                <a:spcPts val="0"/>
              </a:spcBef>
              <a:spcAft>
                <a:spcPts val="0"/>
              </a:spcAft>
              <a:buSzPts val="1800"/>
              <a:buChar char="-"/>
            </a:pPr>
            <a:r>
              <a:rPr lang="en-GB"/>
              <a:t>Visualize and analyse each Error Class</a:t>
            </a:r>
            <a:br>
              <a:rPr lang="en-GB" sz="1600"/>
            </a:br>
            <a:endParaRPr sz="1400"/>
          </a:p>
          <a:p>
            <a:pPr indent="-342900" lvl="0" marL="457200" rtl="0" algn="l">
              <a:spcBef>
                <a:spcPts val="0"/>
              </a:spcBef>
              <a:spcAft>
                <a:spcPts val="0"/>
              </a:spcAft>
              <a:buSzPts val="1800"/>
              <a:buChar char="-"/>
            </a:pPr>
            <a:r>
              <a:rPr lang="en-GB"/>
              <a:t>Extract the best Error Classes</a:t>
            </a:r>
            <a:endParaRPr/>
          </a:p>
          <a:p>
            <a:pPr indent="-330200" lvl="1" marL="914400" rtl="0" algn="l">
              <a:spcBef>
                <a:spcPts val="0"/>
              </a:spcBef>
              <a:spcAft>
                <a:spcPts val="0"/>
              </a:spcAft>
              <a:buSzPts val="1600"/>
              <a:buChar char="-"/>
            </a:pPr>
            <a:r>
              <a:rPr lang="en-GB" sz="1600"/>
              <a:t>Based on the impact to F1 score</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Errudite</a:t>
            </a:r>
            <a:endParaRPr/>
          </a:p>
        </p:txBody>
      </p:sp>
      <p:sp>
        <p:nvSpPr>
          <p:cNvPr id="82" name="Google Shape;82;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sz="1800"/>
              <a:t>Contains Quantitative Analysis</a:t>
            </a:r>
            <a:endParaRPr sz="1800"/>
          </a:p>
          <a:p>
            <a:pPr indent="-342900" lvl="0" marL="457200" rtl="0" algn="l">
              <a:spcBef>
                <a:spcPts val="0"/>
              </a:spcBef>
              <a:spcAft>
                <a:spcPts val="0"/>
              </a:spcAft>
              <a:buSzPts val="1800"/>
              <a:buChar char="-"/>
            </a:pPr>
            <a:r>
              <a:rPr lang="en-GB" sz="1800"/>
              <a:t>Domain-Specific Language</a:t>
            </a:r>
            <a:br>
              <a:rPr lang="en-GB" sz="1800"/>
            </a:br>
            <a:r>
              <a:rPr lang="en-GB" sz="1800"/>
              <a:t>for extracting relevant features</a:t>
            </a:r>
            <a:br>
              <a:rPr lang="en-GB" sz="1800"/>
            </a:br>
            <a:r>
              <a:rPr lang="en-GB" sz="1800"/>
              <a:t>of linguistic data</a:t>
            </a:r>
            <a:endParaRPr sz="1800"/>
          </a:p>
          <a:p>
            <a:pPr indent="-342900" lvl="0" marL="457200" rtl="0" algn="l">
              <a:spcBef>
                <a:spcPts val="0"/>
              </a:spcBef>
              <a:spcAft>
                <a:spcPts val="0"/>
              </a:spcAft>
              <a:buSzPts val="1800"/>
              <a:buChar char="-"/>
            </a:pPr>
            <a:r>
              <a:rPr lang="en-GB" sz="1800"/>
              <a:t>Visualizes features</a:t>
            </a:r>
            <a:br>
              <a:rPr lang="en-GB" sz="1800"/>
            </a:br>
            <a:r>
              <a:rPr lang="en-GB" sz="1800"/>
              <a:t>and Error Classes</a:t>
            </a:r>
            <a:endParaRPr sz="1800"/>
          </a:p>
          <a:p>
            <a:pPr indent="-342900" lvl="0" marL="457200" rtl="0" algn="l">
              <a:spcBef>
                <a:spcPts val="0"/>
              </a:spcBef>
              <a:spcAft>
                <a:spcPts val="0"/>
              </a:spcAft>
              <a:buSzPts val="1800"/>
              <a:buChar char="-"/>
            </a:pPr>
            <a:r>
              <a:rPr lang="en-GB" sz="1800"/>
              <a:t>Preprocessing of test data</a:t>
            </a:r>
            <a:endParaRPr/>
          </a:p>
        </p:txBody>
      </p:sp>
      <p:sp>
        <p:nvSpPr>
          <p:cNvPr id="83" name="Google Shape;83;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sz="1800"/>
              <a:t>GUI is only usable for QA and VQA (confirmed by developer)</a:t>
            </a:r>
            <a:endParaRPr sz="1800"/>
          </a:p>
          <a:p>
            <a:pPr indent="-342900" lvl="0" marL="457200" rtl="0" algn="l">
              <a:spcBef>
                <a:spcPts val="0"/>
              </a:spcBef>
              <a:spcAft>
                <a:spcPts val="0"/>
              </a:spcAft>
              <a:buSzPts val="1800"/>
              <a:buChar char="-"/>
            </a:pPr>
            <a:r>
              <a:rPr lang="en-GB" sz="1800"/>
              <a:t>Errudite Jupyter solution only offers limited functionality</a:t>
            </a:r>
            <a:endParaRPr sz="1800"/>
          </a:p>
          <a:p>
            <a:pPr indent="-342900" lvl="1" marL="1371600" rtl="0" algn="l">
              <a:spcBef>
                <a:spcPts val="0"/>
              </a:spcBef>
              <a:spcAft>
                <a:spcPts val="0"/>
              </a:spcAft>
              <a:buSzPts val="1800"/>
              <a:buChar char="-"/>
            </a:pPr>
            <a:r>
              <a:rPr lang="en-GB" sz="1800"/>
              <a:t>DSL</a:t>
            </a:r>
            <a:endParaRPr sz="1800"/>
          </a:p>
          <a:p>
            <a:pPr indent="-342900" lvl="1" marL="1371600" rtl="0" algn="l">
              <a:spcBef>
                <a:spcPts val="0"/>
              </a:spcBef>
              <a:spcAft>
                <a:spcPts val="0"/>
              </a:spcAft>
              <a:buSzPts val="1800"/>
              <a:buChar char="-"/>
            </a:pPr>
            <a:r>
              <a:rPr lang="en-GB" sz="1800"/>
              <a:t>Data management</a:t>
            </a:r>
            <a:endParaRPr sz="1800"/>
          </a:p>
          <a:p>
            <a:pPr indent="-342900" lvl="1" marL="1371600" rtl="0" algn="l">
              <a:spcBef>
                <a:spcPts val="0"/>
              </a:spcBef>
              <a:spcAft>
                <a:spcPts val="0"/>
              </a:spcAft>
              <a:buSzPts val="1800"/>
              <a:buChar char="-"/>
            </a:pPr>
            <a:r>
              <a:rPr lang="en-GB" sz="1800"/>
              <a:t>Visualisation</a:t>
            </a:r>
            <a:endParaRPr sz="1800"/>
          </a:p>
        </p:txBody>
      </p:sp>
      <p:sp>
        <p:nvSpPr>
          <p:cNvPr id="84" name="Google Shape;84;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pic>
        <p:nvPicPr>
          <p:cNvPr id="85" name="Google Shape;85;p17"/>
          <p:cNvPicPr preferRelativeResize="0"/>
          <p:nvPr/>
        </p:nvPicPr>
        <p:blipFill>
          <a:blip r:embed="rId3">
            <a:alphaModFix/>
          </a:blip>
          <a:stretch>
            <a:fillRect/>
          </a:stretch>
        </p:blipFill>
        <p:spPr>
          <a:xfrm>
            <a:off x="4543500" y="3632424"/>
            <a:ext cx="4110900" cy="125323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Workflow</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Initial step:</a:t>
            </a:r>
            <a:endParaRPr/>
          </a:p>
          <a:p>
            <a:pPr indent="-342900" lvl="0" marL="457200" rtl="0" algn="l">
              <a:spcBef>
                <a:spcPts val="1600"/>
              </a:spcBef>
              <a:spcAft>
                <a:spcPts val="0"/>
              </a:spcAft>
              <a:buSzPts val="1800"/>
              <a:buAutoNum type="arabicPeriod"/>
            </a:pPr>
            <a:r>
              <a:rPr lang="en-GB"/>
              <a:t>Send Testset to model</a:t>
            </a:r>
            <a:br>
              <a:rPr lang="en-GB"/>
            </a:br>
            <a:r>
              <a:rPr lang="en-GB"/>
              <a:t>(670 comments)</a:t>
            </a:r>
            <a:endParaRPr/>
          </a:p>
          <a:p>
            <a:pPr indent="-342900" lvl="0" marL="457200" rtl="0" algn="l">
              <a:spcBef>
                <a:spcPts val="0"/>
              </a:spcBef>
              <a:spcAft>
                <a:spcPts val="0"/>
              </a:spcAft>
              <a:buSzPts val="1800"/>
              <a:buAutoNum type="arabicPeriod"/>
            </a:pPr>
            <a:r>
              <a:rPr lang="en-GB"/>
              <a:t>API returns predictions</a:t>
            </a:r>
            <a:endParaRPr/>
          </a:p>
          <a:p>
            <a:pPr indent="-342900" lvl="0" marL="457200" rtl="0" algn="l">
              <a:spcBef>
                <a:spcPts val="0"/>
              </a:spcBef>
              <a:spcAft>
                <a:spcPts val="0"/>
              </a:spcAft>
              <a:buSzPts val="1800"/>
              <a:buAutoNum type="arabicPeriod"/>
            </a:pPr>
            <a:r>
              <a:rPr lang="en-GB"/>
              <a:t>Save predictions as .json file</a:t>
            </a:r>
            <a:endParaRPr/>
          </a:p>
        </p:txBody>
      </p:sp>
      <p:sp>
        <p:nvSpPr>
          <p:cNvPr id="92" name="Google Shape;92;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pic>
        <p:nvPicPr>
          <p:cNvPr id="93" name="Google Shape;93;p18"/>
          <p:cNvPicPr preferRelativeResize="0"/>
          <p:nvPr/>
        </p:nvPicPr>
        <p:blipFill>
          <a:blip r:embed="rId3">
            <a:alphaModFix/>
          </a:blip>
          <a:stretch>
            <a:fillRect/>
          </a:stretch>
        </p:blipFill>
        <p:spPr>
          <a:xfrm>
            <a:off x="4361500" y="661263"/>
            <a:ext cx="3188649" cy="38209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Workflow</a:t>
            </a:r>
            <a:endParaRPr/>
          </a:p>
          <a:p>
            <a:pPr indent="0" lvl="0" marL="0" rtl="0" algn="l">
              <a:spcBef>
                <a:spcPts val="0"/>
              </a:spcBef>
              <a:spcAft>
                <a:spcPts val="0"/>
              </a:spcAft>
              <a:buNone/>
            </a:pPr>
            <a:r>
              <a:t/>
            </a:r>
            <a:endParaRPr/>
          </a:p>
        </p:txBody>
      </p:sp>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Create Error Class:</a:t>
            </a:r>
            <a:endParaRPr/>
          </a:p>
          <a:p>
            <a:pPr indent="-342900" lvl="0" marL="457200" rtl="0" algn="l">
              <a:spcBef>
                <a:spcPts val="1600"/>
              </a:spcBef>
              <a:spcAft>
                <a:spcPts val="0"/>
              </a:spcAft>
              <a:buSzPts val="1800"/>
              <a:buAutoNum type="arabicPeriod"/>
            </a:pPr>
            <a:r>
              <a:rPr lang="en-GB"/>
              <a:t>Import of other data </a:t>
            </a:r>
            <a:br>
              <a:rPr lang="en-GB"/>
            </a:br>
            <a:r>
              <a:rPr lang="en-GB"/>
              <a:t>via CSV file</a:t>
            </a:r>
            <a:endParaRPr/>
          </a:p>
          <a:p>
            <a:pPr indent="-342900" lvl="0" marL="457200" rtl="0" algn="l">
              <a:spcBef>
                <a:spcPts val="0"/>
              </a:spcBef>
              <a:spcAft>
                <a:spcPts val="0"/>
              </a:spcAft>
              <a:buSzPts val="1800"/>
              <a:buAutoNum type="arabicPeriod"/>
            </a:pPr>
            <a:r>
              <a:rPr lang="en-GB"/>
              <a:t>Creation of confusion matrix </a:t>
            </a:r>
            <a:br>
              <a:rPr lang="en-GB"/>
            </a:br>
            <a:r>
              <a:rPr lang="en-GB"/>
              <a:t>and diagrams</a:t>
            </a:r>
            <a:endParaRPr/>
          </a:p>
          <a:p>
            <a:pPr indent="0" lvl="0" marL="0" rtl="0" algn="l">
              <a:spcBef>
                <a:spcPts val="1600"/>
              </a:spcBef>
              <a:spcAft>
                <a:spcPts val="1600"/>
              </a:spcAft>
              <a:buNone/>
            </a:pPr>
            <a:r>
              <a:t/>
            </a:r>
            <a:endParaRPr/>
          </a:p>
        </p:txBody>
      </p:sp>
      <p:sp>
        <p:nvSpPr>
          <p:cNvPr id="100" name="Google Shape;100;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pic>
        <p:nvPicPr>
          <p:cNvPr id="101" name="Google Shape;101;p19"/>
          <p:cNvPicPr preferRelativeResize="0"/>
          <p:nvPr/>
        </p:nvPicPr>
        <p:blipFill>
          <a:blip r:embed="rId3">
            <a:alphaModFix/>
          </a:blip>
          <a:stretch>
            <a:fillRect/>
          </a:stretch>
        </p:blipFill>
        <p:spPr>
          <a:xfrm>
            <a:off x="3760600" y="1217674"/>
            <a:ext cx="5260548" cy="2477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Methodology</a:t>
            </a:r>
            <a:endParaRPr/>
          </a:p>
        </p:txBody>
      </p:sp>
      <p:sp>
        <p:nvSpPr>
          <p:cNvPr id="107" name="Google Shape;10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GB"/>
              <a:t>Manual analysis</a:t>
            </a:r>
            <a:endParaRPr/>
          </a:p>
          <a:p>
            <a:pPr indent="-342900" lvl="0" marL="457200" rtl="0" algn="l">
              <a:spcBef>
                <a:spcPts val="0"/>
              </a:spcBef>
              <a:spcAft>
                <a:spcPts val="0"/>
              </a:spcAft>
              <a:buSzPts val="1800"/>
              <a:buChar char="-"/>
            </a:pPr>
            <a:r>
              <a:rPr lang="en-GB"/>
              <a:t>Analysis based on “Machine Learning Yearning” by Andrew Ng (2018)</a:t>
            </a:r>
            <a:endParaRPr/>
          </a:p>
          <a:p>
            <a:pPr indent="-330200" lvl="0" marL="914400" rtl="0" algn="l">
              <a:spcBef>
                <a:spcPts val="0"/>
              </a:spcBef>
              <a:spcAft>
                <a:spcPts val="0"/>
              </a:spcAft>
              <a:buSzPts val="1600"/>
              <a:buAutoNum type="arabicPeriod"/>
            </a:pPr>
            <a:r>
              <a:rPr lang="en-GB" sz="1600"/>
              <a:t>Hypothesis</a:t>
            </a:r>
            <a:endParaRPr sz="1600"/>
          </a:p>
          <a:p>
            <a:pPr indent="-330200" lvl="0" marL="914400" rtl="0" algn="l">
              <a:spcBef>
                <a:spcPts val="0"/>
              </a:spcBef>
              <a:spcAft>
                <a:spcPts val="0"/>
              </a:spcAft>
              <a:buSzPts val="1600"/>
              <a:buAutoNum type="arabicPeriod"/>
            </a:pPr>
            <a:r>
              <a:rPr lang="en-GB" sz="1600"/>
              <a:t>Select 100 random samples</a:t>
            </a:r>
            <a:endParaRPr sz="1600"/>
          </a:p>
          <a:p>
            <a:pPr indent="-330200" lvl="0" marL="914400" rtl="0" algn="l">
              <a:spcBef>
                <a:spcPts val="0"/>
              </a:spcBef>
              <a:spcAft>
                <a:spcPts val="0"/>
              </a:spcAft>
              <a:buSzPts val="1600"/>
              <a:buAutoNum type="arabicPeriod"/>
            </a:pPr>
            <a:r>
              <a:rPr lang="en-GB" sz="1600"/>
              <a:t>Categorize error sources</a:t>
            </a:r>
            <a:endParaRPr sz="1600"/>
          </a:p>
          <a:p>
            <a:pPr indent="-330200" lvl="0" marL="914400" rtl="0" algn="l">
              <a:spcBef>
                <a:spcPts val="0"/>
              </a:spcBef>
              <a:spcAft>
                <a:spcPts val="0"/>
              </a:spcAft>
              <a:buSzPts val="1600"/>
              <a:buAutoNum type="arabicPeriod"/>
            </a:pPr>
            <a:r>
              <a:rPr lang="en-GB" sz="1600"/>
              <a:t>Repeat 3 times</a:t>
            </a:r>
            <a:endParaRPr sz="1600"/>
          </a:p>
          <a:p>
            <a:pPr indent="-342900" lvl="0" marL="457200" rtl="0" algn="l">
              <a:spcBef>
                <a:spcPts val="0"/>
              </a:spcBef>
              <a:spcAft>
                <a:spcPts val="0"/>
              </a:spcAft>
              <a:buSzPts val="1800"/>
              <a:buChar char="-"/>
            </a:pPr>
            <a:r>
              <a:rPr lang="en-GB"/>
              <a:t>Also using error classes described in </a:t>
            </a:r>
            <a:r>
              <a:rPr lang="en-GB"/>
              <a:t>scientific</a:t>
            </a:r>
            <a:r>
              <a:rPr lang="en-GB"/>
              <a:t> papers</a:t>
            </a:r>
            <a:endParaRPr/>
          </a:p>
        </p:txBody>
      </p:sp>
      <p:sp>
        <p:nvSpPr>
          <p:cNvPr id="108" name="Google Shape;108;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1"/>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Error Classes</a:t>
            </a:r>
            <a:endParaRPr/>
          </a:p>
        </p:txBody>
      </p:sp>
      <p:sp>
        <p:nvSpPr>
          <p:cNvPr id="114" name="Google Shape;114;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